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85" r:id="rId3"/>
    <p:sldId id="301" r:id="rId4"/>
    <p:sldId id="295" r:id="rId5"/>
    <p:sldId id="296" r:id="rId6"/>
    <p:sldId id="297" r:id="rId7"/>
    <p:sldId id="282" r:id="rId8"/>
    <p:sldId id="293" r:id="rId9"/>
    <p:sldId id="294" r:id="rId10"/>
    <p:sldId id="327" r:id="rId11"/>
    <p:sldId id="322" r:id="rId12"/>
    <p:sldId id="323" r:id="rId13"/>
    <p:sldId id="324" r:id="rId14"/>
    <p:sldId id="300" r:id="rId15"/>
    <p:sldId id="298" r:id="rId16"/>
    <p:sldId id="303" r:id="rId17"/>
    <p:sldId id="304" r:id="rId18"/>
    <p:sldId id="287" r:id="rId19"/>
    <p:sldId id="305" r:id="rId20"/>
    <p:sldId id="306" r:id="rId21"/>
    <p:sldId id="299" r:id="rId22"/>
    <p:sldId id="326" r:id="rId23"/>
    <p:sldId id="325" r:id="rId24"/>
    <p:sldId id="320" r:id="rId25"/>
    <p:sldId id="312" r:id="rId26"/>
    <p:sldId id="313" r:id="rId27"/>
    <p:sldId id="317"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520" autoAdjust="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08/23/1440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86A00B69-0C43-470D-897B-5C2129A2A2DF}" type="slidenum">
              <a:rPr lang="en-US" sz="1200"/>
              <a:pPr eaLnBrk="1" hangingPunct="1"/>
              <a:t>4</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24B7B03F-60C3-4C73-B995-6C25E2F88F6F}" type="slidenum">
              <a:rPr lang="en-US" sz="1200"/>
              <a:pPr eaLnBrk="1" hangingPunct="1"/>
              <a:t>5</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84F2EE8A-5A1D-41C9-9537-5E7F419B10EA}" type="slidenum">
              <a:rPr lang="en-US" sz="1200"/>
              <a:pPr eaLnBrk="1" hangingPunct="1"/>
              <a:t>6</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08/23/1440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08/23/1440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08/23/1440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08/23/1440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08/23/1440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08/23/1440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08/23/1440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08/23/1440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08/23/1440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08/23/1440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08/23/1440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08/23/1440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u="sng" dirty="0">
                <a:latin typeface="Algerian" pitchFamily="82" charset="0"/>
              </a:rPr>
              <a:t>Nanostructured Materials</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lecture-5</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179512" y="2420888"/>
            <a:ext cx="8784976" cy="3312368"/>
          </a:xfrm>
        </p:spPr>
        <p:txBody>
          <a:bodyPr>
            <a:normAutofit fontScale="25000" lnSpcReduction="20000"/>
          </a:bodyPr>
          <a:lstStyle/>
          <a:p>
            <a:pPr eaLnBrk="0" fontAlgn="base" hangingPunct="0"/>
            <a:r>
              <a:rPr lang="en-US" sz="17600" b="1" dirty="0">
                <a:solidFill>
                  <a:srgbClr val="C00000"/>
                </a:solidFill>
              </a:rPr>
              <a:t>Characterization and characterization techniques of </a:t>
            </a:r>
            <a:r>
              <a:rPr lang="en-US" sz="17600" b="1" dirty="0" err="1">
                <a:solidFill>
                  <a:srgbClr val="C00000"/>
                </a:solidFill>
              </a:rPr>
              <a:t>nanomaterials</a:t>
            </a:r>
            <a:endParaRPr lang="en-US" sz="17600" dirty="0">
              <a:solidFill>
                <a:srgbClr val="C00000"/>
              </a:solidFill>
            </a:endParaRPr>
          </a:p>
          <a:p>
            <a:pPr eaLnBrk="0" fontAlgn="base" hangingPunct="0"/>
            <a:r>
              <a:rPr lang="en-US" sz="6000" b="1" dirty="0">
                <a:effectLst>
                  <a:outerShdw blurRad="38100" dist="38100" dir="2700000" algn="tl">
                    <a:srgbClr val="C0C0C0"/>
                  </a:outerShdw>
                </a:effectLst>
              </a:rPr>
              <a:t> </a:t>
            </a:r>
            <a:endParaRPr lang="en-US" sz="6000" dirty="0"/>
          </a:p>
          <a:p>
            <a:pPr eaLnBrk="0" fontAlgn="base" hangingPunct="0"/>
            <a:r>
              <a:rPr lang="en-US" sz="6000" b="1" dirty="0">
                <a:effectLst>
                  <a:outerShdw blurRad="38100" dist="38100" dir="2700000" algn="tl">
                    <a:srgbClr val="C0C0C0"/>
                  </a:outerShdw>
                </a:effectLst>
              </a:rPr>
              <a:t> </a:t>
            </a:r>
            <a:endParaRPr lang="en-US" dirty="0"/>
          </a:p>
          <a:p>
            <a:pPr eaLnBrk="0" fontAlgn="base" hangingPunct="0"/>
            <a:r>
              <a:rPr lang="en-US" b="1" u="sng" dirty="0">
                <a:effectLst>
                  <a:outerShdw blurRad="38100" dist="38100" dir="2700000" algn="tl">
                    <a:srgbClr val="C0C0C0"/>
                  </a:outerShdw>
                </a:effectLst>
              </a:rPr>
              <a:t> </a:t>
            </a:r>
            <a:endParaRPr lang="en-US" sz="12800" dirty="0"/>
          </a:p>
          <a:p>
            <a:r>
              <a:rPr lang="en-US" sz="11000" b="1" i="1" dirty="0" smtClean="0">
                <a:solidFill>
                  <a:srgbClr val="C00000"/>
                </a:solidFill>
              </a:rPr>
              <a:t>Dr. </a:t>
            </a:r>
            <a:r>
              <a:rPr lang="en-US" sz="11000" b="1" i="1" dirty="0" err="1" smtClean="0">
                <a:solidFill>
                  <a:srgbClr val="C00000"/>
                </a:solidFill>
              </a:rPr>
              <a:t>Suha</a:t>
            </a:r>
            <a:r>
              <a:rPr lang="en-US" sz="11000" b="1" i="1" dirty="0" smtClean="0">
                <a:solidFill>
                  <a:srgbClr val="C00000"/>
                </a:solidFill>
              </a:rPr>
              <a:t> I. Al- </a:t>
            </a:r>
            <a:r>
              <a:rPr lang="en-US" sz="11000" b="1" i="1" dirty="0" err="1" smtClean="0">
                <a:solidFill>
                  <a:srgbClr val="C00000"/>
                </a:solidFill>
              </a:rPr>
              <a:t>Nassar</a:t>
            </a:r>
            <a:endParaRPr lang="ar-SA" sz="110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4896544" cy="461665"/>
          </a:xfrm>
          <a:prstGeom prst="rect">
            <a:avLst/>
          </a:prstGeom>
        </p:spPr>
        <p:txBody>
          <a:bodyPr wrap="square">
            <a:spAutoFit/>
          </a:bodyPr>
          <a:lstStyle/>
          <a:p>
            <a:pPr algn="l"/>
            <a:r>
              <a:rPr lang="en-US" sz="2400" b="1" dirty="0"/>
              <a:t>X-ray diffraction technique</a:t>
            </a:r>
            <a:endParaRPr lang="ar-SA" sz="2400" dirty="0"/>
          </a:p>
        </p:txBody>
      </p:sp>
      <p:sp>
        <p:nvSpPr>
          <p:cNvPr id="5" name="Rectangle 4"/>
          <p:cNvSpPr/>
          <p:nvPr/>
        </p:nvSpPr>
        <p:spPr>
          <a:xfrm>
            <a:off x="2118" y="908720"/>
            <a:ext cx="8962369" cy="4199611"/>
          </a:xfrm>
          <a:prstGeom prst="rect">
            <a:avLst/>
          </a:prstGeom>
        </p:spPr>
        <p:txBody>
          <a:bodyPr wrap="square">
            <a:spAutoFit/>
          </a:bodyPr>
          <a:lstStyle/>
          <a:p>
            <a:pPr algn="just" rtl="0">
              <a:lnSpc>
                <a:spcPct val="150000"/>
              </a:lnSpc>
            </a:pPr>
            <a:r>
              <a:rPr lang="en-US" sz="2000" dirty="0">
                <a:cs typeface="+mj-cs"/>
              </a:rPr>
              <a:t>X-ray diffraction (XRD) is a non-destructive type of analytical technique which provides valuable insight about the lattice structure of a crystalline substance like </a:t>
            </a:r>
            <a:r>
              <a:rPr lang="en-US" sz="2000" b="1" dirty="0">
                <a:cs typeface="+mj-cs"/>
              </a:rPr>
              <a:t>unit cell dimensions, bond angles, chemical composition and crystallographic structure of natural and manufactured materia</a:t>
            </a:r>
            <a:r>
              <a:rPr lang="en-US" sz="2000" dirty="0">
                <a:cs typeface="+mj-cs"/>
              </a:rPr>
              <a:t>l</a:t>
            </a:r>
            <a:r>
              <a:rPr lang="en-US" sz="2000" b="1" dirty="0">
                <a:cs typeface="+mj-cs"/>
              </a:rPr>
              <a:t>s</a:t>
            </a:r>
            <a:r>
              <a:rPr lang="en-US" sz="2000" dirty="0">
                <a:cs typeface="+mj-cs"/>
              </a:rPr>
              <a:t> </a:t>
            </a:r>
            <a:r>
              <a:rPr lang="en-US" sz="2000" dirty="0" smtClean="0">
                <a:cs typeface="+mj-cs"/>
              </a:rPr>
              <a:t>.XRD </a:t>
            </a:r>
            <a:r>
              <a:rPr lang="en-US" sz="2000" dirty="0">
                <a:cs typeface="+mj-cs"/>
              </a:rPr>
              <a:t>is based on the principle of constructive interference of x-rays and the sample concerned which should be crystalline. The x-rays which are generated by a CRT are filtered, collimated and then directed towards the sample. The interaction that follows produces constructive interference based on Bragg’s law which relates wavelength of the incident radiations to the diffraction angle and lattice spacing</a:t>
            </a:r>
            <a:r>
              <a:rPr lang="en-US" sz="2000" dirty="0" smtClean="0">
                <a:cs typeface="+mj-cs"/>
              </a:rPr>
              <a:t>.</a:t>
            </a:r>
            <a:endParaRPr lang="en-US" sz="2000" dirty="0">
              <a:cs typeface="+mj-cs"/>
            </a:endParaRPr>
          </a:p>
        </p:txBody>
      </p:sp>
    </p:spTree>
    <p:extLst>
      <p:ext uri="{BB962C8B-B14F-4D97-AF65-F5344CB8AC3E}">
        <p14:creationId xmlns:p14="http://schemas.microsoft.com/office/powerpoint/2010/main" val="754987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88" y="30064"/>
            <a:ext cx="8229600" cy="1094680"/>
          </a:xfrm>
        </p:spPr>
        <p:txBody>
          <a:bodyPr>
            <a:normAutofit/>
          </a:bodyPr>
          <a:lstStyle/>
          <a:p>
            <a:r>
              <a:rPr lang="en-US" sz="2400" b="1" dirty="0" smtClean="0">
                <a:solidFill>
                  <a:srgbClr val="FF0000"/>
                </a:solidFill>
              </a:rPr>
              <a:t>X-Ray Diffraction </a:t>
            </a:r>
            <a:r>
              <a:rPr lang="en-CA" sz="2400" b="1" dirty="0">
                <a:solidFill>
                  <a:srgbClr val="FF0000"/>
                </a:solidFill>
              </a:rPr>
              <a:t/>
            </a:r>
            <a:br>
              <a:rPr lang="en-CA" sz="2400" b="1" dirty="0">
                <a:solidFill>
                  <a:srgbClr val="FF0000"/>
                </a:solidFill>
              </a:rPr>
            </a:br>
            <a:r>
              <a:rPr lang="en-CA" sz="2400" b="1" dirty="0">
                <a:solidFill>
                  <a:srgbClr val="FF0000"/>
                </a:solidFill>
              </a:rPr>
              <a:t>How it works?</a:t>
            </a:r>
            <a:endParaRPr lang="ar-SA" sz="2400" b="1" dirty="0">
              <a:solidFill>
                <a:srgbClr val="FF0000"/>
              </a:solidFill>
            </a:endParaRPr>
          </a:p>
        </p:txBody>
      </p:sp>
      <p:sp>
        <p:nvSpPr>
          <p:cNvPr id="3" name="Rectangle 3"/>
          <p:cNvSpPr txBox="1">
            <a:spLocks noChangeArrowheads="1"/>
          </p:cNvSpPr>
          <p:nvPr/>
        </p:nvSpPr>
        <p:spPr>
          <a:xfrm>
            <a:off x="827584" y="1412776"/>
            <a:ext cx="7787208" cy="518457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rtl="0">
              <a:lnSpc>
                <a:spcPct val="80000"/>
              </a:lnSpc>
              <a:buNone/>
              <a:defRPr/>
            </a:pPr>
            <a:r>
              <a:rPr lang="en-CA" sz="2000" dirty="0" smtClean="0">
                <a:cs typeface="+mj-cs"/>
              </a:rPr>
              <a:t>An electron in an alternating electromagnetic field will oscillate with the same frequency as the field. When an X-ray beam hits an atom, the electrons around the atom start to oscillate with the same frequency as the incoming beam. In almost all directions we will have destructive interference, that is, the combining waves are out of phase and there is no resultant energy leaving the solid sample. However the atoms in a crystal are arranged in a regular pattern, and in a very few directions we will have constructive interference. The waves will be in phase and there will be well defined X-ray beams leaving the sample at various directions. Hence, a diffracted beam may be described as a beam composed of a large number of scattered rays mutually reinforcing one another. </a:t>
            </a:r>
          </a:p>
          <a:p>
            <a:pPr>
              <a:lnSpc>
                <a:spcPct val="80000"/>
              </a:lnSpc>
              <a:defRPr/>
            </a:pPr>
            <a:endParaRPr lang="en-CA" sz="2000" dirty="0" smtClean="0"/>
          </a:p>
          <a:p>
            <a:pPr marL="0" indent="0" algn="l">
              <a:lnSpc>
                <a:spcPct val="80000"/>
              </a:lnSpc>
              <a:buNone/>
              <a:defRPr/>
            </a:pPr>
            <a:r>
              <a:rPr lang="en-CA" sz="2000" dirty="0" smtClean="0"/>
              <a:t>Crystal systems, space groups, reciprocal lattice, Miller indices…</a:t>
            </a:r>
          </a:p>
          <a:p>
            <a:pPr marL="0" indent="0" algn="l">
              <a:lnSpc>
                <a:spcPct val="80000"/>
              </a:lnSpc>
              <a:buNone/>
              <a:defRPr/>
            </a:pPr>
            <a:endParaRPr lang="en-CA" sz="2000" dirty="0" smtClean="0"/>
          </a:p>
          <a:p>
            <a:pPr marL="0" indent="0" algn="l">
              <a:lnSpc>
                <a:spcPct val="80000"/>
              </a:lnSpc>
              <a:buNone/>
              <a:defRPr/>
            </a:pPr>
            <a:r>
              <a:rPr lang="en-CA" sz="2000" dirty="0" smtClean="0"/>
              <a:t>Planes going through areas with high electron density will reflect strongly, planes with low electron density will give weak intensities.</a:t>
            </a:r>
          </a:p>
          <a:p>
            <a:pPr>
              <a:lnSpc>
                <a:spcPct val="80000"/>
              </a:lnSpc>
              <a:defRPr/>
            </a:pPr>
            <a:endParaRPr lang="en-CA" sz="2000" dirty="0" smtClean="0"/>
          </a:p>
        </p:txBody>
      </p:sp>
    </p:spTree>
    <p:extLst>
      <p:ext uri="{BB962C8B-B14F-4D97-AF65-F5344CB8AC3E}">
        <p14:creationId xmlns:p14="http://schemas.microsoft.com/office/powerpoint/2010/main" val="207648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7544" y="53752"/>
            <a:ext cx="8229600" cy="782960"/>
          </a:xfrm>
        </p:spPr>
        <p:txBody>
          <a:bodyPr/>
          <a:lstStyle/>
          <a:p>
            <a:pPr eaLnBrk="1" hangingPunct="1">
              <a:defRPr/>
            </a:pPr>
            <a:r>
              <a:rPr lang="en-CA" sz="2800" b="1" dirty="0" smtClean="0">
                <a:solidFill>
                  <a:srgbClr val="FF0000"/>
                </a:solidFill>
              </a:rPr>
              <a:t>Sample preparation</a:t>
            </a:r>
            <a:r>
              <a:rPr lang="en-CA" dirty="0" smtClean="0"/>
              <a:t> </a:t>
            </a:r>
          </a:p>
        </p:txBody>
      </p:sp>
      <p:sp>
        <p:nvSpPr>
          <p:cNvPr id="4" name="Rectangle 3"/>
          <p:cNvSpPr txBox="1">
            <a:spLocks noChangeArrowheads="1"/>
          </p:cNvSpPr>
          <p:nvPr/>
        </p:nvSpPr>
        <p:spPr>
          <a:xfrm>
            <a:off x="401035" y="1124744"/>
            <a:ext cx="8229600" cy="492442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buFont typeface="Wingdings" pitchFamily="2" charset="2"/>
              <a:buChar char="Ø"/>
              <a:defRPr/>
            </a:pPr>
            <a:r>
              <a:rPr lang="en-CA" sz="2800" dirty="0" smtClean="0"/>
              <a:t>Single crystal X-ray diffraction</a:t>
            </a:r>
            <a:endParaRPr lang="en-CA" sz="2800" dirty="0" smtClean="0">
              <a:cs typeface="+mj-cs"/>
            </a:endParaRPr>
          </a:p>
          <a:p>
            <a:pPr marL="457200" lvl="1" indent="0" algn="l">
              <a:lnSpc>
                <a:spcPct val="150000"/>
              </a:lnSpc>
              <a:buNone/>
              <a:defRPr/>
            </a:pPr>
            <a:r>
              <a:rPr lang="en-CA" sz="1600" dirty="0" smtClean="0">
                <a:cs typeface="+mj-cs"/>
              </a:rPr>
              <a:t>The single crystal sample is a perfect crystal (all unit cells aligned in a perfect extended pattern) with a cross section of about 0.3 mm. </a:t>
            </a:r>
          </a:p>
          <a:p>
            <a:pPr marL="457200" lvl="1" indent="0" algn="l">
              <a:lnSpc>
                <a:spcPct val="150000"/>
              </a:lnSpc>
              <a:buNone/>
              <a:defRPr/>
            </a:pPr>
            <a:r>
              <a:rPr lang="en-CA" sz="1600" dirty="0" smtClean="0">
                <a:cs typeface="+mj-cs"/>
              </a:rPr>
              <a:t>The single crystal </a:t>
            </a:r>
            <a:r>
              <a:rPr lang="en-CA" sz="1600" dirty="0" err="1" smtClean="0">
                <a:cs typeface="+mj-cs"/>
              </a:rPr>
              <a:t>diffractometer</a:t>
            </a:r>
            <a:r>
              <a:rPr lang="en-CA" sz="1600" dirty="0" smtClean="0">
                <a:cs typeface="+mj-cs"/>
              </a:rPr>
              <a:t> and associated computer package is used mainly to elucidate the molecular structure of novel compounds.</a:t>
            </a:r>
          </a:p>
          <a:p>
            <a:pPr algn="l" rtl="0">
              <a:lnSpc>
                <a:spcPct val="150000"/>
              </a:lnSpc>
              <a:buFont typeface="Wingdings" pitchFamily="2" charset="2"/>
              <a:buChar char="Ø"/>
              <a:defRPr/>
            </a:pPr>
            <a:r>
              <a:rPr lang="en-CA" sz="2400" dirty="0" smtClean="0">
                <a:cs typeface="+mj-cs"/>
              </a:rPr>
              <a:t>Powder (polycrystalline) X-ray diffractio</a:t>
            </a:r>
            <a:r>
              <a:rPr lang="en-CA" sz="1600" dirty="0" smtClean="0">
                <a:cs typeface="+mj-cs"/>
              </a:rPr>
              <a:t>n</a:t>
            </a:r>
          </a:p>
          <a:p>
            <a:pPr marL="457200" lvl="1" indent="0" algn="l">
              <a:lnSpc>
                <a:spcPct val="150000"/>
              </a:lnSpc>
              <a:buNone/>
              <a:defRPr/>
            </a:pPr>
            <a:r>
              <a:rPr lang="en-CA" sz="1600" dirty="0" smtClean="0">
                <a:cs typeface="+mj-cs"/>
              </a:rPr>
              <a:t>It is important to have a sample with a smooth plane surface. If possible, we normally grind the sample down to particles of about 0.002 mm to 0.005 mm cross section. The ideal sample is homogeneous and the crystallites are randomly distributed. The sample is pressed into a sample holder so that we have a smooth flat surfa</a:t>
            </a:r>
            <a:r>
              <a:rPr lang="en-CA" sz="2000" dirty="0" smtClean="0">
                <a:cs typeface="+mj-cs"/>
              </a:rPr>
              <a:t>ce</a:t>
            </a:r>
            <a:r>
              <a:rPr lang="en-CA" sz="2400" dirty="0" smtClean="0">
                <a:cs typeface="+mj-cs"/>
              </a:rPr>
              <a:t>.</a:t>
            </a:r>
          </a:p>
        </p:txBody>
      </p:sp>
    </p:spTree>
    <p:extLst>
      <p:ext uri="{BB962C8B-B14F-4D97-AF65-F5344CB8AC3E}">
        <p14:creationId xmlns:p14="http://schemas.microsoft.com/office/powerpoint/2010/main" val="276453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CA" sz="2400" b="1" dirty="0" smtClean="0">
                <a:solidFill>
                  <a:srgbClr val="FF0000"/>
                </a:solidFill>
              </a:rPr>
              <a:t>Data collection and analysis</a:t>
            </a:r>
          </a:p>
        </p:txBody>
      </p:sp>
      <p:sp>
        <p:nvSpPr>
          <p:cNvPr id="5" name="Rectangle 3"/>
          <p:cNvSpPr txBox="1">
            <a:spLocks noChangeArrowheads="1"/>
          </p:cNvSpPr>
          <p:nvPr/>
        </p:nvSpPr>
        <p:spPr>
          <a:xfrm>
            <a:off x="457200" y="1600200"/>
            <a:ext cx="8229600" cy="452596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lnSpc>
                <a:spcPct val="150000"/>
              </a:lnSpc>
              <a:buFont typeface="Wingdings" pitchFamily="2" charset="2"/>
              <a:buChar char="Ø"/>
              <a:defRPr/>
            </a:pPr>
            <a:r>
              <a:rPr lang="en-CA" sz="2000" dirty="0" smtClean="0">
                <a:cs typeface="+mj-cs"/>
              </a:rPr>
              <a:t>Collecting data: computer and software</a:t>
            </a:r>
          </a:p>
          <a:p>
            <a:pPr algn="l" rtl="0">
              <a:lnSpc>
                <a:spcPct val="150000"/>
              </a:lnSpc>
              <a:buFont typeface="Wingdings" pitchFamily="2" charset="2"/>
              <a:buChar char="Ø"/>
              <a:defRPr/>
            </a:pPr>
            <a:r>
              <a:rPr lang="en-CA" sz="2000" dirty="0" smtClean="0">
                <a:cs typeface="+mj-cs"/>
              </a:rPr>
              <a:t>Analysis: </a:t>
            </a:r>
          </a:p>
          <a:p>
            <a:pPr lvl="1" algn="l" rtl="0">
              <a:lnSpc>
                <a:spcPct val="150000"/>
              </a:lnSpc>
              <a:buFont typeface="Wingdings" pitchFamily="2" charset="2"/>
              <a:buChar char="Ø"/>
              <a:defRPr/>
            </a:pPr>
            <a:r>
              <a:rPr lang="en-CA" sz="2000" dirty="0" smtClean="0">
                <a:cs typeface="+mj-cs"/>
              </a:rPr>
              <a:t>ICDD database – Identification</a:t>
            </a:r>
          </a:p>
          <a:p>
            <a:pPr lvl="1" algn="l" rtl="0">
              <a:lnSpc>
                <a:spcPct val="150000"/>
              </a:lnSpc>
              <a:buFont typeface="Wingdings" pitchFamily="2" charset="2"/>
              <a:buChar char="Ø"/>
              <a:defRPr/>
            </a:pPr>
            <a:r>
              <a:rPr lang="en-CA" sz="2000" dirty="0" smtClean="0">
                <a:cs typeface="+mj-cs"/>
              </a:rPr>
              <a:t>Structure refinement – GSAS</a:t>
            </a:r>
          </a:p>
          <a:p>
            <a:pPr lvl="1" algn="l" rtl="0">
              <a:lnSpc>
                <a:spcPct val="150000"/>
              </a:lnSpc>
              <a:buFont typeface="Wingdings" pitchFamily="2" charset="2"/>
              <a:buChar char="Ø"/>
              <a:defRPr/>
            </a:pPr>
            <a:r>
              <a:rPr lang="en-CA" sz="2000" dirty="0" smtClean="0">
                <a:cs typeface="+mj-cs"/>
              </a:rPr>
              <a:t>Quantitative phase analysis – GSAS</a:t>
            </a:r>
          </a:p>
          <a:p>
            <a:pPr lvl="1" algn="l" rtl="0">
              <a:lnSpc>
                <a:spcPct val="150000"/>
              </a:lnSpc>
              <a:buFont typeface="Wingdings" pitchFamily="2" charset="2"/>
              <a:buChar char="Ø"/>
              <a:defRPr/>
            </a:pPr>
            <a:r>
              <a:rPr lang="en-CA" sz="2000" dirty="0" smtClean="0">
                <a:cs typeface="+mj-cs"/>
              </a:rPr>
              <a:t>Novel structure – single crystal</a:t>
            </a:r>
          </a:p>
        </p:txBody>
      </p:sp>
    </p:spTree>
    <p:extLst>
      <p:ext uri="{BB962C8B-B14F-4D97-AF65-F5344CB8AC3E}">
        <p14:creationId xmlns:p14="http://schemas.microsoft.com/office/powerpoint/2010/main" val="306851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4896544" cy="461665"/>
          </a:xfrm>
          <a:prstGeom prst="rect">
            <a:avLst/>
          </a:prstGeom>
        </p:spPr>
        <p:txBody>
          <a:bodyPr wrap="square">
            <a:spAutoFit/>
          </a:bodyPr>
          <a:lstStyle/>
          <a:p>
            <a:pPr algn="l"/>
            <a:r>
              <a:rPr lang="en-US" sz="2400" b="1" dirty="0"/>
              <a:t>X-ray diffraction technique</a:t>
            </a:r>
            <a:endParaRPr lang="ar-SA" sz="2400" dirty="0"/>
          </a:p>
        </p:txBody>
      </p:sp>
      <p:sp>
        <p:nvSpPr>
          <p:cNvPr id="5" name="Rectangle 4"/>
          <p:cNvSpPr/>
          <p:nvPr/>
        </p:nvSpPr>
        <p:spPr>
          <a:xfrm>
            <a:off x="2118" y="908720"/>
            <a:ext cx="8962369" cy="4659609"/>
          </a:xfrm>
          <a:prstGeom prst="rect">
            <a:avLst/>
          </a:prstGeom>
        </p:spPr>
        <p:txBody>
          <a:bodyPr wrap="square">
            <a:spAutoFit/>
          </a:bodyPr>
          <a:lstStyle/>
          <a:p>
            <a:pPr algn="just" rtl="0">
              <a:lnSpc>
                <a:spcPct val="150000"/>
              </a:lnSpc>
            </a:pPr>
            <a:r>
              <a:rPr lang="en-US" sz="2000" dirty="0" smtClean="0">
                <a:cs typeface="+mj-cs"/>
              </a:rPr>
              <a:t>X-ray </a:t>
            </a:r>
            <a:r>
              <a:rPr lang="en-US" sz="2000" dirty="0" err="1">
                <a:cs typeface="+mj-cs"/>
              </a:rPr>
              <a:t>diffractometers</a:t>
            </a:r>
            <a:r>
              <a:rPr lang="en-US" sz="2000" dirty="0">
                <a:cs typeface="+mj-cs"/>
              </a:rPr>
              <a:t> can be used either for single crystals or for powders. </a:t>
            </a:r>
          </a:p>
          <a:p>
            <a:pPr algn="just" rtl="0">
              <a:lnSpc>
                <a:spcPct val="150000"/>
              </a:lnSpc>
            </a:pPr>
            <a:r>
              <a:rPr lang="en-US" sz="2000" dirty="0">
                <a:cs typeface="+mj-cs"/>
              </a:rPr>
              <a:t>X-ray powder diffraction (XRD) is rapid analytical technique primarily used for phase identification of the crystalline material and can provide information on unit cell dimension and atomic spacing. The X-ray are generated by cathode ray tube, filtered to produce monochromatic radiation, collimated to concentrate, and directed towards the sample. The interaction of the incident monochromatic rays with the sample produces constructive interference (and diffracted ray) when condition satisfy Bragg’s Law </a:t>
            </a:r>
            <a:r>
              <a:rPr lang="en-US" sz="2000" dirty="0" err="1">
                <a:cs typeface="+mj-cs"/>
              </a:rPr>
              <a:t>nλ</a:t>
            </a:r>
            <a:r>
              <a:rPr lang="en-US" sz="2000" dirty="0">
                <a:cs typeface="+mj-cs"/>
              </a:rPr>
              <a:t> = 2d </a:t>
            </a:r>
            <a:r>
              <a:rPr lang="en-US" sz="2000" dirty="0" err="1">
                <a:cs typeface="+mj-cs"/>
              </a:rPr>
              <a:t>Sinθ</a:t>
            </a:r>
            <a:r>
              <a:rPr lang="en-US" sz="2000" dirty="0">
                <a:cs typeface="+mj-cs"/>
              </a:rPr>
              <a:t> This equation relates the wavelength (λ) of electro-magnetic radiation to the diffraction angle (θ) and the lattice spacing (d) in a crystalline sample by scanning the sample through arrangement of 2θ angles. </a:t>
            </a:r>
            <a:endParaRPr lang="ar-SA" sz="2000" dirty="0">
              <a:cs typeface="+mj-cs"/>
            </a:endParaRPr>
          </a:p>
        </p:txBody>
      </p:sp>
    </p:spTree>
    <p:extLst>
      <p:ext uri="{BB962C8B-B14F-4D97-AF65-F5344CB8AC3E}">
        <p14:creationId xmlns:p14="http://schemas.microsoft.com/office/powerpoint/2010/main" val="254991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016" y="164751"/>
            <a:ext cx="8856984" cy="2554545"/>
          </a:xfrm>
          <a:prstGeom prst="rect">
            <a:avLst/>
          </a:prstGeom>
        </p:spPr>
        <p:txBody>
          <a:bodyPr wrap="square">
            <a:spAutoFit/>
          </a:bodyPr>
          <a:lstStyle/>
          <a:p>
            <a:pPr algn="just" rtl="0"/>
            <a:r>
              <a:rPr lang="en-US" sz="2000" dirty="0">
                <a:cs typeface="+mj-cs"/>
              </a:rPr>
              <a:t>All the possible diffraction directions of the lattice are attained due to the random orientation of the powdered materials Although the method of X-ray diffraction is quantitative, in general ,it is used for qualitative analysis. This form of analysis, extends to all crystalline solids including ceramics, metals, insulators, organic, polymers, thin film powders etc.</a:t>
            </a:r>
          </a:p>
          <a:p>
            <a:pPr algn="l"/>
            <a:r>
              <a:rPr lang="en-US" sz="2000" dirty="0">
                <a:cs typeface="+mj-cs"/>
              </a:rPr>
              <a:t>While single crystal </a:t>
            </a:r>
            <a:r>
              <a:rPr lang="en-US" sz="2000" dirty="0" err="1">
                <a:cs typeface="+mj-cs"/>
              </a:rPr>
              <a:t>diffractometers</a:t>
            </a:r>
            <a:r>
              <a:rPr lang="en-US" sz="2000" dirty="0">
                <a:cs typeface="+mj-cs"/>
              </a:rPr>
              <a:t> are used for the study of molecular structure, powder </a:t>
            </a:r>
            <a:r>
              <a:rPr lang="en-US" sz="2000" dirty="0" err="1">
                <a:cs typeface="+mj-cs"/>
              </a:rPr>
              <a:t>diffractometers</a:t>
            </a:r>
            <a:r>
              <a:rPr lang="en-US" sz="2000" dirty="0">
                <a:cs typeface="+mj-cs"/>
              </a:rPr>
              <a:t> are used for analysis of phases, though the latter can also </a:t>
            </a:r>
            <a:r>
              <a:rPr lang="en-US" sz="2000" dirty="0"/>
              <a:t>be used to derive </a:t>
            </a:r>
            <a:r>
              <a:rPr lang="en-US" sz="2000" dirty="0" smtClean="0"/>
              <a:t> molecular information</a:t>
            </a:r>
            <a:r>
              <a:rPr lang="en-US" sz="2000" dirty="0" smtClean="0">
                <a:cs typeface="+mj-cs"/>
              </a:rPr>
              <a:t>.</a:t>
            </a:r>
            <a:endParaRPr lang="ar-SA" dirty="0"/>
          </a:p>
        </p:txBody>
      </p:sp>
      <p:sp>
        <p:nvSpPr>
          <p:cNvPr id="9" name="Rectangle 8"/>
          <p:cNvSpPr/>
          <p:nvPr/>
        </p:nvSpPr>
        <p:spPr>
          <a:xfrm>
            <a:off x="254313" y="2735534"/>
            <a:ext cx="8677472" cy="1938992"/>
          </a:xfrm>
          <a:prstGeom prst="rect">
            <a:avLst/>
          </a:prstGeom>
        </p:spPr>
        <p:txBody>
          <a:bodyPr wrap="square">
            <a:spAutoFit/>
          </a:bodyPr>
          <a:lstStyle/>
          <a:p>
            <a:pPr algn="just" rtl="0"/>
            <a:r>
              <a:rPr lang="en-US" sz="2000" dirty="0">
                <a:cs typeface="+mj-cs"/>
              </a:rPr>
              <a:t>The angle and intensities of the diffracted X-rays are used to perform crystallographic studies. The intensity of the diffracted X-rays is measured as a function of the diffraction angle </a:t>
            </a:r>
            <a:r>
              <a:rPr lang="en-US" sz="2000" dirty="0" smtClean="0">
                <a:cs typeface="+mj-cs"/>
              </a:rPr>
              <a:t>2</a:t>
            </a:r>
            <a:r>
              <a:rPr lang="el-GR" sz="2000" dirty="0"/>
              <a:t> θ</a:t>
            </a:r>
            <a:r>
              <a:rPr lang="en-US" sz="2000" dirty="0" smtClean="0">
                <a:cs typeface="+mj-cs"/>
              </a:rPr>
              <a:t> </a:t>
            </a:r>
            <a:r>
              <a:rPr lang="en-US" sz="2000" dirty="0">
                <a:cs typeface="+mj-cs"/>
              </a:rPr>
              <a:t>(Figure 3).The intensities of the spots provide information about the atomic basis. The sharpness and shape of the spots are related to the perfection of the crystal , The structure of the material can be obtained from intensity </a:t>
            </a:r>
            <a:r>
              <a:rPr lang="en-US" sz="2000" dirty="0" err="1">
                <a:cs typeface="+mj-cs"/>
              </a:rPr>
              <a:t>Vs</a:t>
            </a:r>
            <a:r>
              <a:rPr lang="en-US" sz="2000" dirty="0">
                <a:cs typeface="+mj-cs"/>
              </a:rPr>
              <a:t> </a:t>
            </a:r>
            <a:r>
              <a:rPr lang="en-US" sz="2000" dirty="0" smtClean="0">
                <a:cs typeface="+mj-cs"/>
              </a:rPr>
              <a:t>2</a:t>
            </a:r>
            <a:r>
              <a:rPr lang="el-GR" sz="2000" dirty="0" smtClean="0">
                <a:cs typeface="+mj-cs"/>
              </a:rPr>
              <a:t>θ</a:t>
            </a:r>
            <a:r>
              <a:rPr lang="en-US" sz="2000" dirty="0" smtClean="0">
                <a:cs typeface="+mj-cs"/>
              </a:rPr>
              <a:t> </a:t>
            </a:r>
            <a:r>
              <a:rPr lang="en-US" sz="2000" dirty="0">
                <a:cs typeface="+mj-cs"/>
              </a:rPr>
              <a:t>plot</a:t>
            </a:r>
            <a:endParaRPr lang="ar-SA" sz="2000" dirty="0">
              <a:cs typeface="+mj-cs"/>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537653"/>
            <a:ext cx="4284984" cy="2304256"/>
          </a:xfrm>
          <a:prstGeom prst="rect">
            <a:avLst/>
          </a:prstGeom>
          <a:noFill/>
          <a:ln>
            <a:noFill/>
          </a:ln>
        </p:spPr>
      </p:pic>
    </p:spTree>
    <p:extLst>
      <p:ext uri="{BB962C8B-B14F-4D97-AF65-F5344CB8AC3E}">
        <p14:creationId xmlns:p14="http://schemas.microsoft.com/office/powerpoint/2010/main" val="235071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51813" y="332656"/>
            <a:ext cx="8352928" cy="6381328"/>
          </a:xfrm>
          <a:prstGeom prst="rect">
            <a:avLst/>
          </a:prstGeom>
          <a:noFill/>
          <a:ln>
            <a:noFill/>
          </a:ln>
        </p:spPr>
      </p:pic>
    </p:spTree>
    <p:extLst>
      <p:ext uri="{BB962C8B-B14F-4D97-AF65-F5344CB8AC3E}">
        <p14:creationId xmlns:p14="http://schemas.microsoft.com/office/powerpoint/2010/main" val="362962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6624736" cy="706090"/>
          </a:xfrm>
        </p:spPr>
        <p:txBody>
          <a:bodyPr>
            <a:noAutofit/>
          </a:bodyPr>
          <a:lstStyle/>
          <a:p>
            <a:pPr rtl="0"/>
            <a:r>
              <a:rPr lang="en-US" sz="2400" b="1" dirty="0" smtClean="0"/>
              <a:t>Electron </a:t>
            </a:r>
            <a:r>
              <a:rPr lang="en-US" sz="2400" b="1" dirty="0"/>
              <a:t>microscopy:</a:t>
            </a:r>
            <a:r>
              <a:rPr lang="en-US" sz="2400" dirty="0"/>
              <a:t/>
            </a:r>
            <a:br>
              <a:rPr lang="en-US" sz="2400" dirty="0"/>
            </a:br>
            <a:r>
              <a:rPr lang="en-US" sz="2400" b="1" dirty="0"/>
              <a:t>a) Scanning Electron Microscope (SEM)</a:t>
            </a:r>
            <a:r>
              <a:rPr lang="en-US" sz="2400" dirty="0"/>
              <a:t/>
            </a:r>
            <a:br>
              <a:rPr lang="en-US" sz="2400" dirty="0"/>
            </a:br>
            <a:endParaRPr lang="ar-SA" sz="2400" dirty="0"/>
          </a:p>
        </p:txBody>
      </p:sp>
      <p:sp>
        <p:nvSpPr>
          <p:cNvPr id="4" name="Rectangle 3"/>
          <p:cNvSpPr/>
          <p:nvPr/>
        </p:nvSpPr>
        <p:spPr>
          <a:xfrm>
            <a:off x="0" y="647435"/>
            <a:ext cx="9144000" cy="6247864"/>
          </a:xfrm>
          <a:prstGeom prst="rect">
            <a:avLst/>
          </a:prstGeom>
        </p:spPr>
        <p:txBody>
          <a:bodyPr wrap="square">
            <a:spAutoFit/>
          </a:bodyPr>
          <a:lstStyle/>
          <a:p>
            <a:pPr algn="just" rtl="0"/>
            <a:r>
              <a:rPr lang="en-US" sz="2000" dirty="0">
                <a:cs typeface="+mj-cs"/>
              </a:rPr>
              <a:t>A scanning electron microscope (SEM) is a type of electron microscope that images a sample by scanning it with a high-energy beam of electrons in a raster scan pattern. The electrons interact with the atoms that make up the sample producing signals that contain information about the sample's surface topography, composition, and other properties such as electrical conductivity. SEM can produce very high-resolution images of a sample surface, revealing details about less Due to the very narrow electron beam, SEM micrographs have a large depth of field yielding a characteristic three-dimensional appearance useful for understanding the surface structure of a sample. Under vacuum, electrons generated by a source are accelerated in a field gradient. The beam passes through Electromagnetic Lenses, focusing onto the specimen. As result of this bombardment different types of electrons are emitted from the specimen. A detector catches the secondary electrons and an image of the sample surface is constructed by comparing the intensity of these secondary electrons to the scanning primary electron beam. Finally the image is displayed on a monitor. In most of the applications, the data collected is over a pre selected area of the sample surface and following this, a 2D image is generated that shows the various spatial variations. Conventional SEMs with a magnification range of 20X-30000X with a spatial resolution of 50-100 nm can scan areas which vary from 1 cm to 5μm in width. SEMs also have the ability to analyze particular points as can be seen during EDX operations which help in determining the chemical composition of the sample concerne</a:t>
            </a:r>
            <a:r>
              <a:rPr lang="en-US" dirty="0"/>
              <a:t>d.</a:t>
            </a:r>
            <a:r>
              <a:rPr lang="en-US" b="1" dirty="0"/>
              <a:t> </a:t>
            </a:r>
            <a:endParaRPr lang="ar-SA" dirty="0"/>
          </a:p>
        </p:txBody>
      </p:sp>
    </p:spTree>
    <p:extLst>
      <p:ext uri="{BB962C8B-B14F-4D97-AF65-F5344CB8AC3E}">
        <p14:creationId xmlns:p14="http://schemas.microsoft.com/office/powerpoint/2010/main" val="248176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7291"/>
            <a:ext cx="5915915" cy="461665"/>
          </a:xfrm>
          <a:prstGeom prst="rect">
            <a:avLst/>
          </a:prstGeom>
        </p:spPr>
        <p:txBody>
          <a:bodyPr wrap="none">
            <a:spAutoFit/>
          </a:bodyPr>
          <a:lstStyle/>
          <a:p>
            <a:r>
              <a:rPr lang="en-US" sz="2400" dirty="0">
                <a:cs typeface="+mj-cs"/>
              </a:rPr>
              <a:t> (b) </a:t>
            </a:r>
            <a:r>
              <a:rPr lang="en-US" sz="2400" b="1" dirty="0">
                <a:cs typeface="+mj-cs"/>
              </a:rPr>
              <a:t>Transmission Electron Microscope (TEM):</a:t>
            </a:r>
            <a:endParaRPr lang="ar-SA" sz="2400" dirty="0">
              <a:cs typeface="+mj-cs"/>
            </a:endParaRPr>
          </a:p>
        </p:txBody>
      </p:sp>
      <p:sp>
        <p:nvSpPr>
          <p:cNvPr id="4" name="Rectangle 3"/>
          <p:cNvSpPr/>
          <p:nvPr/>
        </p:nvSpPr>
        <p:spPr>
          <a:xfrm>
            <a:off x="261559" y="468956"/>
            <a:ext cx="8712968" cy="6555641"/>
          </a:xfrm>
          <a:prstGeom prst="rect">
            <a:avLst/>
          </a:prstGeom>
        </p:spPr>
        <p:txBody>
          <a:bodyPr wrap="square">
            <a:spAutoFit/>
          </a:bodyPr>
          <a:lstStyle/>
          <a:p>
            <a:pPr algn="just" rtl="0"/>
            <a:r>
              <a:rPr lang="en-US" sz="2000" dirty="0">
                <a:cs typeface="+mj-cs"/>
              </a:rPr>
              <a:t>A transmission electron microscope is constituted of: (1) two or three condenser lenses to focus the electron beam on the sample, (2) an objective lens to form the diffraction in the back focal plane and the image of the sample in the image plane, (3) some intermediate lenses to magnify the image or the diffraction pattern on the screen. If the sample is thin (&lt; 200 nm) and constituted of light chemical elements, the image presents a very low contrast when it is focused. To obtain amplitude contrasted image, an objective diaphragm is inserted in the back focal plane to select the transmitted beam (and possibly few diffracted beam): the crystalline parts in Bragg orientation appear dark and the amorphous or not Bragg oriented parts appear bright. This imaging mode is called bright field mode (BF).In diffraction mode, other intermediate lens is inserted to image on the screen the diffraction pattern of the back focal plane. If the diffraction is constituted by many diffracting phases, each of them can be differentiated by selecting one of its diffracted </a:t>
            </a:r>
            <a:r>
              <a:rPr lang="en-US" sz="2000" dirty="0" smtClean="0">
                <a:cs typeface="+mj-cs"/>
              </a:rPr>
              <a:t> </a:t>
            </a:r>
            <a:r>
              <a:rPr lang="en-US" sz="2000" dirty="0">
                <a:cs typeface="+mj-cs"/>
              </a:rPr>
              <a:t>beams with the objective diaphragm. To do that, the incident beam must be tilted so that the diffracted beam is put on the objective lens axis to avoid off- axis aberrations .This mode is called dark field mode DF. The BF and DF modes are used for imaging materials to nanometer scale. SAED and micro diffraction patterns of a crystal permit to obtain the symmetry of its lattice and calculate its </a:t>
            </a:r>
            <a:r>
              <a:rPr lang="en-US" sz="2000" dirty="0" err="1">
                <a:cs typeface="+mj-cs"/>
              </a:rPr>
              <a:t>interplanar</a:t>
            </a:r>
            <a:r>
              <a:rPr lang="en-US" sz="2000" dirty="0">
                <a:cs typeface="+mj-cs"/>
              </a:rPr>
              <a:t> distances (with the Bragg law). This is useful to confirm the identification of a phase, after assumptions generally based on the literature of the studied system and on chemical </a:t>
            </a:r>
            <a:r>
              <a:rPr lang="en-US" sz="2000" dirty="0" smtClean="0">
                <a:cs typeface="+mj-cs"/>
              </a:rPr>
              <a:t>analyses</a:t>
            </a:r>
            <a:endParaRPr lang="ar-SA" sz="2000" dirty="0">
              <a:cs typeface="+mj-cs"/>
            </a:endParaRPr>
          </a:p>
        </p:txBody>
      </p:sp>
    </p:spTree>
    <p:extLst>
      <p:ext uri="{BB962C8B-B14F-4D97-AF65-F5344CB8AC3E}">
        <p14:creationId xmlns:p14="http://schemas.microsoft.com/office/powerpoint/2010/main" val="407002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920880" cy="6336704"/>
          </a:xfrm>
          <a:prstGeom prst="rect">
            <a:avLst/>
          </a:prstGeom>
          <a:noFill/>
          <a:ln>
            <a:noFill/>
          </a:ln>
        </p:spPr>
      </p:pic>
    </p:spTree>
    <p:extLst>
      <p:ext uri="{BB962C8B-B14F-4D97-AF65-F5344CB8AC3E}">
        <p14:creationId xmlns:p14="http://schemas.microsoft.com/office/powerpoint/2010/main" val="283610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188640"/>
            <a:ext cx="7675129" cy="1080120"/>
          </a:xfrm>
        </p:spPr>
        <p:txBody>
          <a:bodyPr>
            <a:normAutofit/>
          </a:bodyPr>
          <a:lstStyle/>
          <a:p>
            <a:pPr algn="l"/>
            <a:r>
              <a:rPr lang="en-US" sz="2400" b="1" dirty="0" smtClean="0"/>
              <a:t>NANOMATERIALS </a:t>
            </a:r>
            <a:r>
              <a:rPr lang="en-US" sz="2400" b="1" dirty="0"/>
              <a:t>CHARACTERIZATION ISSUES</a:t>
            </a:r>
            <a:br>
              <a:rPr lang="en-US" sz="2400" b="1" dirty="0"/>
            </a:br>
            <a:endParaRPr lang="en-US" sz="2400" dirty="0">
              <a:solidFill>
                <a:srgbClr val="C00000"/>
              </a:solidFill>
            </a:endParaRPr>
          </a:p>
        </p:txBody>
      </p:sp>
      <p:sp>
        <p:nvSpPr>
          <p:cNvPr id="2" name="Rectangle 1"/>
          <p:cNvSpPr/>
          <p:nvPr/>
        </p:nvSpPr>
        <p:spPr>
          <a:xfrm>
            <a:off x="251520" y="1029216"/>
            <a:ext cx="8659208" cy="1938992"/>
          </a:xfrm>
          <a:prstGeom prst="rect">
            <a:avLst/>
          </a:prstGeom>
        </p:spPr>
        <p:txBody>
          <a:bodyPr wrap="square">
            <a:spAutoFit/>
          </a:bodyPr>
          <a:lstStyle/>
          <a:p>
            <a:pPr algn="l" rtl="0"/>
            <a:r>
              <a:rPr lang="en-US" sz="2400" b="1" i="1" dirty="0">
                <a:cs typeface="+mj-cs"/>
              </a:rPr>
              <a:t>For </a:t>
            </a:r>
            <a:r>
              <a:rPr lang="en-US" sz="2400" b="1" i="1" dirty="0" smtClean="0">
                <a:cs typeface="+mj-cs"/>
              </a:rPr>
              <a:t>what</a:t>
            </a:r>
          </a:p>
          <a:p>
            <a:pPr marL="342900" indent="-342900" algn="l" rtl="0">
              <a:buFont typeface="Wingdings" pitchFamily="2" charset="2"/>
              <a:buChar char="Ø"/>
            </a:pPr>
            <a:r>
              <a:rPr lang="en-US" sz="2400" b="1" dirty="0" err="1" smtClean="0">
                <a:cs typeface="+mj-cs"/>
              </a:rPr>
              <a:t>Optimisation</a:t>
            </a:r>
            <a:r>
              <a:rPr lang="en-US" sz="2400" b="1" dirty="0" smtClean="0">
                <a:cs typeface="+mj-cs"/>
              </a:rPr>
              <a:t> </a:t>
            </a:r>
            <a:r>
              <a:rPr lang="en-US" sz="2400" b="1" dirty="0">
                <a:cs typeface="+mj-cs"/>
              </a:rPr>
              <a:t>for production and quality assurance</a:t>
            </a:r>
          </a:p>
          <a:p>
            <a:pPr marL="342900" indent="-342900" algn="l" rtl="0">
              <a:buFont typeface="Wingdings" pitchFamily="2" charset="2"/>
              <a:buChar char="Ø"/>
            </a:pPr>
            <a:r>
              <a:rPr lang="en-US" sz="2400" b="1" dirty="0">
                <a:cs typeface="+mj-cs"/>
              </a:rPr>
              <a:t>– Characteristics for specific applications</a:t>
            </a:r>
          </a:p>
          <a:p>
            <a:pPr marL="342900" indent="-342900" algn="l" rtl="0">
              <a:buFont typeface="Wingdings" pitchFamily="2" charset="2"/>
              <a:buChar char="Ø"/>
            </a:pPr>
            <a:r>
              <a:rPr lang="en-US" sz="2400" b="1" dirty="0">
                <a:cs typeface="+mj-cs"/>
              </a:rPr>
              <a:t>– Interaction with biological systems</a:t>
            </a:r>
          </a:p>
          <a:p>
            <a:pPr marL="342900" indent="-342900" algn="l" rtl="0">
              <a:buFont typeface="Wingdings" pitchFamily="2" charset="2"/>
              <a:buChar char="Ø"/>
            </a:pPr>
            <a:r>
              <a:rPr lang="en-US" sz="2400" b="1" dirty="0">
                <a:cs typeface="+mj-cs"/>
              </a:rPr>
              <a:t>– </a:t>
            </a:r>
            <a:r>
              <a:rPr lang="en-US" sz="2400" b="1" dirty="0" err="1">
                <a:cs typeface="+mj-cs"/>
              </a:rPr>
              <a:t>Behaviour</a:t>
            </a:r>
            <a:r>
              <a:rPr lang="en-US" sz="2400" b="1" dirty="0">
                <a:cs typeface="+mj-cs"/>
              </a:rPr>
              <a:t> in the </a:t>
            </a:r>
            <a:r>
              <a:rPr lang="en-US" sz="2400" b="1" dirty="0" err="1">
                <a:cs typeface="+mj-cs"/>
              </a:rPr>
              <a:t>environment</a:t>
            </a:r>
            <a:r>
              <a:rPr lang="en-US" sz="2400" b="1" dirty="0" err="1" smtClean="0">
                <a:cs typeface="+mj-cs"/>
              </a:rPr>
              <a:t>y</a:t>
            </a:r>
            <a:r>
              <a:rPr lang="en-US" sz="2400" b="1" dirty="0" smtClean="0">
                <a:cs typeface="+mj-cs"/>
              </a:rPr>
              <a:t>.</a:t>
            </a:r>
            <a:endParaRPr lang="en-US" sz="2400" b="1" dirty="0">
              <a:cs typeface="+mj-cs"/>
            </a:endParaRPr>
          </a:p>
        </p:txBody>
      </p:sp>
      <p:sp>
        <p:nvSpPr>
          <p:cNvPr id="3" name="Rectangle 2"/>
          <p:cNvSpPr/>
          <p:nvPr/>
        </p:nvSpPr>
        <p:spPr>
          <a:xfrm>
            <a:off x="251520" y="3117822"/>
            <a:ext cx="8784976" cy="2814617"/>
          </a:xfrm>
          <a:prstGeom prst="rect">
            <a:avLst/>
          </a:prstGeom>
        </p:spPr>
        <p:txBody>
          <a:bodyPr wrap="square">
            <a:spAutoFit/>
          </a:bodyPr>
          <a:lstStyle/>
          <a:p>
            <a:pPr algn="just" rtl="0">
              <a:lnSpc>
                <a:spcPct val="150000"/>
              </a:lnSpc>
            </a:pPr>
            <a:r>
              <a:rPr lang="en-US" sz="2000" b="1" u="sng" dirty="0" smtClean="0">
                <a:cs typeface="+mj-cs"/>
              </a:rPr>
              <a:t>Chemical </a:t>
            </a:r>
            <a:r>
              <a:rPr lang="en-US" sz="2000" b="1" u="sng" dirty="0">
                <a:cs typeface="+mj-cs"/>
              </a:rPr>
              <a:t>Characterization Techniques</a:t>
            </a:r>
            <a:r>
              <a:rPr lang="en-US" sz="2000" u="sng" dirty="0">
                <a:cs typeface="+mj-cs"/>
              </a:rPr>
              <a:t>:</a:t>
            </a:r>
            <a:endParaRPr lang="en-US" sz="2000" dirty="0">
              <a:cs typeface="+mj-cs"/>
            </a:endParaRPr>
          </a:p>
          <a:p>
            <a:pPr algn="just" rtl="0">
              <a:lnSpc>
                <a:spcPct val="150000"/>
              </a:lnSpc>
            </a:pPr>
            <a:r>
              <a:rPr lang="en-US" sz="2000" dirty="0">
                <a:cs typeface="+mj-cs"/>
              </a:rPr>
              <a:t> To study the internal chemical structural details, chemical   characterization is  done by  Optical Spectroscopy such as :</a:t>
            </a:r>
          </a:p>
          <a:p>
            <a:pPr algn="just" rtl="0">
              <a:lnSpc>
                <a:spcPct val="150000"/>
              </a:lnSpc>
            </a:pPr>
            <a:r>
              <a:rPr lang="en-US" sz="2000" dirty="0">
                <a:cs typeface="+mj-cs"/>
              </a:rPr>
              <a:t>(a)  Optical Absorption Spectroscopy (OAS)</a:t>
            </a:r>
          </a:p>
          <a:p>
            <a:pPr algn="just" rtl="0">
              <a:lnSpc>
                <a:spcPct val="150000"/>
              </a:lnSpc>
            </a:pPr>
            <a:r>
              <a:rPr lang="en-US" sz="2000" dirty="0">
                <a:cs typeface="+mj-cs"/>
              </a:rPr>
              <a:t>(b)  Photoluminescence (PL)</a:t>
            </a:r>
          </a:p>
          <a:p>
            <a:pPr algn="just" rtl="0">
              <a:lnSpc>
                <a:spcPct val="150000"/>
              </a:lnSpc>
            </a:pPr>
            <a:r>
              <a:rPr lang="en-US" sz="2000" dirty="0">
                <a:cs typeface="+mj-cs"/>
              </a:rPr>
              <a:t>(c) Fourier Transform Infrared Spectroscopy (FTIR) </a:t>
            </a:r>
            <a:r>
              <a:rPr lang="en-US" sz="2000" dirty="0" smtClean="0">
                <a:cs typeface="+mj-cs"/>
              </a:rPr>
              <a:t>and  Raman </a:t>
            </a:r>
            <a:r>
              <a:rPr lang="en-US" sz="2000" dirty="0">
                <a:cs typeface="+mj-cs"/>
              </a:rPr>
              <a:t>Spectroscopy</a:t>
            </a:r>
          </a:p>
        </p:txBody>
      </p:sp>
    </p:spTree>
    <p:extLst>
      <p:ext uri="{BB962C8B-B14F-4D97-AF65-F5344CB8AC3E}">
        <p14:creationId xmlns:p14="http://schemas.microsoft.com/office/powerpoint/2010/main" val="38778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69" y="116632"/>
            <a:ext cx="8229600" cy="720080"/>
          </a:xfrm>
        </p:spPr>
        <p:txBody>
          <a:bodyPr>
            <a:normAutofit fontScale="90000"/>
          </a:bodyPr>
          <a:lstStyle/>
          <a:p>
            <a:r>
              <a:rPr lang="en-US" b="1" dirty="0" smtClean="0"/>
              <a:t/>
            </a:r>
            <a:br>
              <a:rPr lang="en-US" b="1" dirty="0" smtClean="0"/>
            </a:br>
            <a:r>
              <a:rPr lang="en-US" b="1" dirty="0" smtClean="0"/>
              <a:t>c</a:t>
            </a:r>
            <a:r>
              <a:rPr lang="en-US" b="1" dirty="0"/>
              <a:t>) Atomic Force Microscopy (AFM)</a:t>
            </a:r>
            <a:r>
              <a:rPr lang="en-US" dirty="0"/>
              <a:t> </a:t>
            </a:r>
            <a:br>
              <a:rPr lang="en-US" dirty="0"/>
            </a:br>
            <a:endParaRPr lang="ar-SA" dirty="0"/>
          </a:p>
        </p:txBody>
      </p:sp>
      <p:sp>
        <p:nvSpPr>
          <p:cNvPr id="6" name="Rectangle 5"/>
          <p:cNvSpPr/>
          <p:nvPr/>
        </p:nvSpPr>
        <p:spPr>
          <a:xfrm>
            <a:off x="285485" y="836712"/>
            <a:ext cx="8712968" cy="4985980"/>
          </a:xfrm>
          <a:prstGeom prst="rect">
            <a:avLst/>
          </a:prstGeom>
        </p:spPr>
        <p:txBody>
          <a:bodyPr wrap="square">
            <a:spAutoFit/>
          </a:bodyPr>
          <a:lstStyle/>
          <a:p>
            <a:pPr algn="just" rtl="0">
              <a:lnSpc>
                <a:spcPct val="150000"/>
              </a:lnSpc>
            </a:pPr>
            <a:r>
              <a:rPr lang="en-US" sz="2000" dirty="0">
                <a:cs typeface="+mj-cs"/>
              </a:rPr>
              <a:t>The Atomic Force Microscope is a kind of scanning probe microscope in which a topographical image of the sample surface can be achieved based on the interactions between a tip and a sample surface. The atomic force microscope was invented by </a:t>
            </a:r>
            <a:r>
              <a:rPr lang="en-US" sz="2000" dirty="0" err="1">
                <a:cs typeface="+mj-cs"/>
              </a:rPr>
              <a:t>Gerd</a:t>
            </a:r>
            <a:r>
              <a:rPr lang="en-US" sz="2000" dirty="0">
                <a:cs typeface="+mj-cs"/>
              </a:rPr>
              <a:t> Binning et al. in 1986 at IBM Zurich based on the STM (Scanning Tunneling Microscope) already presented in 1981. While the latter depends on the conductive samples, the AFM allows also the  use of non- conductive samples. </a:t>
            </a:r>
            <a:endParaRPr lang="en-US" sz="2000" dirty="0" smtClean="0">
              <a:cs typeface="+mj-cs"/>
            </a:endParaRPr>
          </a:p>
          <a:p>
            <a:pPr algn="just" rtl="0">
              <a:lnSpc>
                <a:spcPct val="150000"/>
              </a:lnSpc>
            </a:pPr>
            <a:r>
              <a:rPr lang="en-US" sz="2000" dirty="0" smtClean="0">
                <a:cs typeface="+mj-cs"/>
              </a:rPr>
              <a:t>A </a:t>
            </a:r>
            <a:r>
              <a:rPr lang="en-US" sz="2000" dirty="0">
                <a:cs typeface="+mj-cs"/>
              </a:rPr>
              <a:t>typical AFM consists of a cantilever with a small tip (probe) at the free end, a laser, a 4-quadrant photodiode and a </a:t>
            </a:r>
            <a:r>
              <a:rPr lang="en-US" sz="2000" dirty="0" err="1">
                <a:cs typeface="+mj-cs"/>
              </a:rPr>
              <a:t>scanner.The</a:t>
            </a:r>
            <a:r>
              <a:rPr lang="en-US" sz="2000" dirty="0">
                <a:cs typeface="+mj-cs"/>
              </a:rPr>
              <a:t> surface characteristics can be </a:t>
            </a:r>
            <a:endParaRPr lang="ar-SA" sz="2000" dirty="0">
              <a:cs typeface="+mj-cs"/>
            </a:endParaRPr>
          </a:p>
          <a:p>
            <a:pPr algn="just" rtl="0">
              <a:lnSpc>
                <a:spcPct val="150000"/>
              </a:lnSpc>
            </a:pPr>
            <a:r>
              <a:rPr lang="en-US" sz="2000" dirty="0">
                <a:cs typeface="+mj-cs"/>
              </a:rPr>
              <a:t>explored with very accurate resolution in a range of 100 </a:t>
            </a:r>
            <a:r>
              <a:rPr lang="en-US" sz="2000" dirty="0" err="1">
                <a:cs typeface="+mj-cs"/>
              </a:rPr>
              <a:t>μm</a:t>
            </a:r>
            <a:r>
              <a:rPr lang="en-US" sz="2000" dirty="0">
                <a:cs typeface="+mj-cs"/>
              </a:rPr>
              <a:t> to less than 1 </a:t>
            </a:r>
            <a:r>
              <a:rPr lang="en-US" sz="2000" dirty="0" err="1">
                <a:cs typeface="+mj-cs"/>
              </a:rPr>
              <a:t>μm</a:t>
            </a:r>
            <a:r>
              <a:rPr lang="en-US" sz="2000" dirty="0" smtClean="0">
                <a:cs typeface="+mj-cs"/>
              </a:rPr>
              <a:t>.</a:t>
            </a:r>
          </a:p>
          <a:p>
            <a:pPr algn="just" rtl="0">
              <a:lnSpc>
                <a:spcPct val="150000"/>
              </a:lnSpc>
            </a:pPr>
            <a:r>
              <a:rPr lang="en-US" sz="2000" dirty="0" smtClean="0">
                <a:cs typeface="+mj-cs"/>
              </a:rPr>
              <a:t>This Fi </a:t>
            </a:r>
            <a:r>
              <a:rPr lang="en-US" sz="2000" dirty="0" err="1" smtClean="0">
                <a:cs typeface="+mj-cs"/>
              </a:rPr>
              <a:t>gure</a:t>
            </a:r>
            <a:r>
              <a:rPr lang="en-US" sz="2000" dirty="0" smtClean="0">
                <a:cs typeface="+mj-cs"/>
              </a:rPr>
              <a:t> Schematic </a:t>
            </a:r>
            <a:r>
              <a:rPr lang="en-US" sz="2000" dirty="0">
                <a:cs typeface="+mj-cs"/>
              </a:rPr>
              <a:t>diagram showing the operation principle of the AFM .</a:t>
            </a:r>
          </a:p>
          <a:p>
            <a:pPr algn="just" rtl="0"/>
            <a:endParaRPr lang="ar-SA" dirty="0"/>
          </a:p>
        </p:txBody>
      </p:sp>
    </p:spTree>
    <p:extLst>
      <p:ext uri="{BB962C8B-B14F-4D97-AF65-F5344CB8AC3E}">
        <p14:creationId xmlns:p14="http://schemas.microsoft.com/office/powerpoint/2010/main" val="1686177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88695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581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90" y="188640"/>
            <a:ext cx="9001000" cy="5940088"/>
          </a:xfrm>
          <a:prstGeom prst="rect">
            <a:avLst/>
          </a:prstGeom>
        </p:spPr>
        <p:txBody>
          <a:bodyPr wrap="square">
            <a:spAutoFit/>
          </a:bodyPr>
          <a:lstStyle/>
          <a:p>
            <a:pPr marL="342900" indent="-342900" algn="just" rtl="0">
              <a:buFont typeface="Wingdings" pitchFamily="2" charset="2"/>
              <a:buChar char="Ø"/>
            </a:pPr>
            <a:r>
              <a:rPr lang="en-US" sz="2000" dirty="0" smtClean="0">
                <a:cs typeface="+mj-cs"/>
              </a:rPr>
              <a:t>a </a:t>
            </a:r>
            <a:r>
              <a:rPr lang="en-US" sz="2000" b="1" i="1" dirty="0">
                <a:cs typeface="+mj-cs"/>
              </a:rPr>
              <a:t>tip </a:t>
            </a:r>
            <a:r>
              <a:rPr lang="en-US" sz="2000" dirty="0">
                <a:cs typeface="+mj-cs"/>
              </a:rPr>
              <a:t>is used for imaging. It is generally made of silicon or silicon nitride (Si3N4). It approaches the sample in a range of interatomic distances (around 10 Å). The tip is commonly 3-15 microns in length. It is attached to the end of the spring cantilever. The cantilever is around 100-500 microns in length.  When the tip, which is attached to the free end of the cantilever, come very close to the surface attractive and repulsive forces due to the interactions between the tip and the sample surface cause </a:t>
            </a:r>
            <a:r>
              <a:rPr lang="en-US" sz="2000" dirty="0" smtClean="0">
                <a:cs typeface="+mj-cs"/>
              </a:rPr>
              <a:t>negative </a:t>
            </a:r>
            <a:r>
              <a:rPr lang="en-US" sz="2000" dirty="0">
                <a:cs typeface="+mj-cs"/>
              </a:rPr>
              <a:t>or positive bending of the cantilever. This bending is detected by the help of a laser </a:t>
            </a:r>
            <a:r>
              <a:rPr lang="en-US" sz="2000" dirty="0" smtClean="0">
                <a:cs typeface="+mj-cs"/>
              </a:rPr>
              <a:t>beam.</a:t>
            </a:r>
          </a:p>
          <a:p>
            <a:pPr marL="342900" indent="-342900" algn="just" rtl="0">
              <a:buFont typeface="Wingdings" pitchFamily="2" charset="2"/>
              <a:buChar char="Ø"/>
            </a:pPr>
            <a:r>
              <a:rPr lang="en-US" sz="2000" dirty="0">
                <a:cs typeface="+mj-cs"/>
              </a:rPr>
              <a:t> </a:t>
            </a:r>
            <a:r>
              <a:rPr lang="en-US" sz="2000" dirty="0" smtClean="0">
                <a:cs typeface="+mj-cs"/>
              </a:rPr>
              <a:t>the </a:t>
            </a:r>
            <a:r>
              <a:rPr lang="en-US" sz="2000" dirty="0">
                <a:cs typeface="+mj-cs"/>
              </a:rPr>
              <a:t>cantilever. </a:t>
            </a:r>
            <a:r>
              <a:rPr lang="en-US" sz="2000" dirty="0" smtClean="0">
                <a:cs typeface="+mj-cs"/>
              </a:rPr>
              <a:t>The </a:t>
            </a:r>
            <a:r>
              <a:rPr lang="en-US" sz="2000" dirty="0">
                <a:cs typeface="+mj-cs"/>
              </a:rPr>
              <a:t>cantilever can be thought of as a spring. The quantity of the generated force between the tip and the surface depends on the spring constant (stiffness) of the cantilever and the distance between the tip and the surface. This force can be characterized with Hooke’s Law. </a:t>
            </a:r>
          </a:p>
          <a:p>
            <a:pPr algn="ctr" rtl="0"/>
            <a:r>
              <a:rPr lang="en-US" sz="2000" dirty="0">
                <a:cs typeface="+mj-cs"/>
              </a:rPr>
              <a:t>F=-</a:t>
            </a:r>
            <a:r>
              <a:rPr lang="en-US" sz="2000" dirty="0" err="1" smtClean="0">
                <a:cs typeface="+mj-cs"/>
              </a:rPr>
              <a:t>k·x</a:t>
            </a:r>
            <a:endParaRPr lang="en-US" sz="2000" dirty="0" smtClean="0">
              <a:cs typeface="+mj-cs"/>
            </a:endParaRPr>
          </a:p>
          <a:p>
            <a:pPr algn="l" rtl="0"/>
            <a:r>
              <a:rPr lang="en-US" sz="2000" dirty="0">
                <a:cs typeface="+mj-cs"/>
              </a:rPr>
              <a:t>If the spring constant of the cantilever is less than surface, a bending occurs in the cantilever and this deflection is monitored. As the tip travels across the sample, it moves up and down according to the surface properties of the sample (</a:t>
            </a:r>
            <a:r>
              <a:rPr lang="en-US" sz="2000" dirty="0" err="1">
                <a:cs typeface="+mj-cs"/>
              </a:rPr>
              <a:t>eg</a:t>
            </a:r>
            <a:r>
              <a:rPr lang="en-US" sz="2000" dirty="0">
                <a:cs typeface="+mj-cs"/>
              </a:rPr>
              <a:t>. topography). These fluctuations are sourced by the interactions (electrostatic, magnetic, capillary, Van der Waals) between the tip and the sample. The displacement of the tip is measured and a topographical image is obtained</a:t>
            </a:r>
            <a:r>
              <a:rPr lang="en-US" sz="2000" dirty="0"/>
              <a:t>. </a:t>
            </a:r>
            <a:r>
              <a:rPr lang="en-US" sz="2000" dirty="0" smtClean="0"/>
              <a:t> </a:t>
            </a:r>
            <a:endParaRPr lang="en-US" sz="2000" dirty="0"/>
          </a:p>
        </p:txBody>
      </p:sp>
    </p:spTree>
    <p:extLst>
      <p:ext uri="{BB962C8B-B14F-4D97-AF65-F5344CB8AC3E}">
        <p14:creationId xmlns:p14="http://schemas.microsoft.com/office/powerpoint/2010/main" val="363153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8568952" cy="3170099"/>
          </a:xfrm>
          <a:prstGeom prst="rect">
            <a:avLst/>
          </a:prstGeom>
        </p:spPr>
        <p:txBody>
          <a:bodyPr wrap="square">
            <a:spAutoFit/>
          </a:bodyPr>
          <a:lstStyle/>
          <a:p>
            <a:pPr marL="285750" indent="-285750" algn="just" rtl="0">
              <a:buFont typeface="Wingdings" pitchFamily="2" charset="2"/>
              <a:buChar char="Ø"/>
            </a:pPr>
            <a:r>
              <a:rPr lang="en-US" sz="2000" dirty="0">
                <a:cs typeface="+mj-cs"/>
              </a:rPr>
              <a:t>Piezoelectric materials (</a:t>
            </a:r>
            <a:r>
              <a:rPr lang="en-US" sz="2000" dirty="0" err="1">
                <a:cs typeface="+mj-cs"/>
              </a:rPr>
              <a:t>piezocrystals</a:t>
            </a:r>
            <a:r>
              <a:rPr lang="en-US" sz="2000" dirty="0">
                <a:cs typeface="+mj-cs"/>
              </a:rPr>
              <a:t>) are ceramic materials that can enlarge or shrink when a voltage is applied. By this way, very precise movements in the </a:t>
            </a:r>
            <a:r>
              <a:rPr lang="en-US" sz="2000" dirty="0" err="1">
                <a:cs typeface="+mj-cs"/>
              </a:rPr>
              <a:t>x,y,z</a:t>
            </a:r>
            <a:r>
              <a:rPr lang="en-US" sz="2000" dirty="0">
                <a:cs typeface="+mj-cs"/>
              </a:rPr>
              <a:t> directions can be </a:t>
            </a:r>
            <a:r>
              <a:rPr lang="en-US" sz="2000" dirty="0" smtClean="0">
                <a:cs typeface="+mj-cs"/>
              </a:rPr>
              <a:t>possible.</a:t>
            </a:r>
          </a:p>
          <a:p>
            <a:pPr marL="285750" indent="-285750" algn="just" rtl="0">
              <a:buFont typeface="Wingdings" pitchFamily="2" charset="2"/>
              <a:buChar char="Ø"/>
            </a:pPr>
            <a:r>
              <a:rPr lang="en-US" sz="2000" dirty="0">
                <a:cs typeface="+mj-cs"/>
              </a:rPr>
              <a:t>A laser beam is focused onto the back of the cantilever. It can be reflected back to a 4-quadrant photodiode detector. By the help of this position sensitive photodiode, the bending of the cantilever can be measured </a:t>
            </a:r>
            <a:r>
              <a:rPr lang="en-US" sz="2000" dirty="0" smtClean="0">
                <a:cs typeface="+mj-cs"/>
              </a:rPr>
              <a:t>precisely.</a:t>
            </a:r>
          </a:p>
          <a:p>
            <a:pPr marL="285750" indent="-285750" algn="just" rtl="0">
              <a:buFont typeface="Wingdings" pitchFamily="2" charset="2"/>
              <a:buChar char="Ø"/>
            </a:pPr>
            <a:r>
              <a:rPr lang="en-US" sz="2000" dirty="0">
                <a:cs typeface="+mj-cs"/>
              </a:rPr>
              <a:t>The cantilever deflects according to the atomic force variations between tip and the sample and thereby the detector measures the deflection. The created image is a topographical illustration of the sample surface</a:t>
            </a:r>
            <a:endParaRPr lang="ar-SA" sz="2000" dirty="0">
              <a:cs typeface="+mj-cs"/>
            </a:endParaRPr>
          </a:p>
        </p:txBody>
      </p:sp>
    </p:spTree>
    <p:extLst>
      <p:ext uri="{BB962C8B-B14F-4D97-AF65-F5344CB8AC3E}">
        <p14:creationId xmlns:p14="http://schemas.microsoft.com/office/powerpoint/2010/main" val="1684328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09"/>
            <a:ext cx="8878823" cy="6555641"/>
          </a:xfrm>
          <a:prstGeom prst="rect">
            <a:avLst/>
          </a:prstGeom>
        </p:spPr>
        <p:txBody>
          <a:bodyPr wrap="square">
            <a:spAutoFit/>
          </a:bodyPr>
          <a:lstStyle/>
          <a:p>
            <a:pPr algn="l"/>
            <a:r>
              <a:rPr lang="en-US" sz="2400" b="1" u="sng" dirty="0" smtClean="0">
                <a:solidFill>
                  <a:srgbClr val="FF0000"/>
                </a:solidFill>
                <a:cs typeface="+mj-cs"/>
              </a:rPr>
              <a:t>Operation </a:t>
            </a:r>
            <a:r>
              <a:rPr lang="en-US" sz="2400" b="1" u="sng" dirty="0">
                <a:solidFill>
                  <a:srgbClr val="FF0000"/>
                </a:solidFill>
                <a:cs typeface="+mj-cs"/>
              </a:rPr>
              <a:t>Modes</a:t>
            </a:r>
            <a:r>
              <a:rPr lang="en-US" sz="2000" dirty="0">
                <a:cs typeface="+mj-cs"/>
              </a:rPr>
              <a:t> </a:t>
            </a:r>
          </a:p>
          <a:p>
            <a:pPr algn="l"/>
            <a:r>
              <a:rPr lang="en-US" sz="2000" b="1" u="sng" dirty="0">
                <a:solidFill>
                  <a:srgbClr val="FF0000"/>
                </a:solidFill>
                <a:cs typeface="+mj-cs"/>
              </a:rPr>
              <a:t>Contact mode</a:t>
            </a:r>
            <a:r>
              <a:rPr lang="en-US" sz="2000" dirty="0">
                <a:cs typeface="+mj-cs"/>
              </a:rPr>
              <a:t> </a:t>
            </a:r>
          </a:p>
          <a:p>
            <a:pPr algn="l"/>
            <a:r>
              <a:rPr lang="en-US" sz="2000" dirty="0">
                <a:cs typeface="+mj-cs"/>
              </a:rPr>
              <a:t>In contact mode, the tip is in a soft physical contact with the surface. The tip is able to move above the surface with a specific height or under a constant force. The movement is strongly influenced by frictional and adhesive forces that can cause damage to the sample. When the spring constant of cantilever is less than surface, the cantilever bends. The force on the tip is repulsive. By maintaining a constant cantilever deflection (using the feedback loops) the force between the probe and the sample remains constant and an image of the surface is obtained. </a:t>
            </a:r>
          </a:p>
          <a:p>
            <a:pPr algn="l"/>
            <a:r>
              <a:rPr lang="en-US" sz="2000" b="1" u="sng" dirty="0">
                <a:solidFill>
                  <a:srgbClr val="FF0000"/>
                </a:solidFill>
                <a:cs typeface="+mj-cs"/>
              </a:rPr>
              <a:t>Dynamic (Tapping) Mode</a:t>
            </a:r>
            <a:r>
              <a:rPr lang="en-US" sz="2000" b="1" dirty="0">
                <a:solidFill>
                  <a:srgbClr val="FF0000"/>
                </a:solidFill>
                <a:cs typeface="+mj-cs"/>
              </a:rPr>
              <a:t> </a:t>
            </a:r>
          </a:p>
          <a:p>
            <a:pPr algn="l"/>
            <a:r>
              <a:rPr lang="en-US" sz="2000" dirty="0">
                <a:cs typeface="+mj-cs"/>
              </a:rPr>
              <a:t>This mode eliminates the frictional force by intermittently contacting the surface and oscillating with sufficient amplitude to prevent it from being trapped in by adhesive forces. This mode of operation is less destructive than contact mode. The cantilever oscillates nearby its resonance frequency. An electronic feedback loop provides the oscillation amplitude remaining constant so that a constant tip-sample interaction is conserved during the scan. </a:t>
            </a:r>
          </a:p>
          <a:p>
            <a:pPr algn="l"/>
            <a:r>
              <a:rPr lang="en-US" sz="2000" b="1" u="sng" dirty="0">
                <a:solidFill>
                  <a:srgbClr val="FF0000"/>
                </a:solidFill>
                <a:cs typeface="+mj-cs"/>
              </a:rPr>
              <a:t>Non contact mode</a:t>
            </a:r>
            <a:r>
              <a:rPr lang="en-US" sz="2000" dirty="0">
                <a:cs typeface="+mj-cs"/>
              </a:rPr>
              <a:t> </a:t>
            </a:r>
          </a:p>
          <a:p>
            <a:pPr algn="l"/>
            <a:r>
              <a:rPr lang="en-US" sz="2000" dirty="0">
                <a:cs typeface="+mj-cs"/>
              </a:rPr>
              <a:t>In this mode tip does not touch the sample, however it oscillates above the surface during scan. It uses feedback loop to monitor changes in the amplitude due to attractive Van der </a:t>
            </a:r>
            <a:r>
              <a:rPr lang="en-US" sz="2000" dirty="0" err="1">
                <a:cs typeface="+mj-cs"/>
              </a:rPr>
              <a:t>waals</a:t>
            </a:r>
            <a:r>
              <a:rPr lang="en-US" sz="2000" dirty="0">
                <a:cs typeface="+mj-cs"/>
              </a:rPr>
              <a:t> forces so the surface topography can be monitored. It is better soft samples. </a:t>
            </a:r>
            <a:endParaRPr lang="ar-SA" sz="2000" dirty="0">
              <a:cs typeface="+mj-cs"/>
            </a:endParaRPr>
          </a:p>
        </p:txBody>
      </p:sp>
    </p:spTree>
    <p:extLst>
      <p:ext uri="{BB962C8B-B14F-4D97-AF65-F5344CB8AC3E}">
        <p14:creationId xmlns:p14="http://schemas.microsoft.com/office/powerpoint/2010/main" val="85791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814388"/>
            <a:ext cx="69723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140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842963"/>
            <a:ext cx="69913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876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978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65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r>
              <a:rPr lang="en-US" b="1" dirty="0"/>
              <a:t> Optical Spectroscopy:</a:t>
            </a:r>
            <a:endParaRPr lang="en-US" dirty="0"/>
          </a:p>
        </p:txBody>
      </p:sp>
      <p:sp>
        <p:nvSpPr>
          <p:cNvPr id="2" name="Rectangle 1"/>
          <p:cNvSpPr/>
          <p:nvPr/>
        </p:nvSpPr>
        <p:spPr>
          <a:xfrm>
            <a:off x="251520" y="1052736"/>
            <a:ext cx="8748464" cy="2246769"/>
          </a:xfrm>
          <a:prstGeom prst="rect">
            <a:avLst/>
          </a:prstGeom>
        </p:spPr>
        <p:txBody>
          <a:bodyPr wrap="square">
            <a:spAutoFit/>
          </a:bodyPr>
          <a:lstStyle/>
          <a:p>
            <a:pPr algn="just" rtl="0"/>
            <a:r>
              <a:rPr lang="en-US" sz="2000" dirty="0">
                <a:cs typeface="+mj-cs"/>
              </a:rPr>
              <a:t>Optical spectroscopy uses the interaction of light with matter as a function of wavelength or energy in order to obtain information about the material. Absorption or emission experiments with visible and UV light tend to reveal the electronic structure. Vibrational properties of the lattice (i.e., phonons) are usually in the IR and are studied either using IR absorption or Raman spectroscopy. Optical spectroscopy is attractive for materials characterization because it is fast, nondestructive and of high resolution.</a:t>
            </a:r>
          </a:p>
        </p:txBody>
      </p:sp>
      <p:pic>
        <p:nvPicPr>
          <p:cNvPr id="7" name="Picture 6" descr="em_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57" y="3573016"/>
            <a:ext cx="8607427" cy="31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754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noChangeArrowheads="1"/>
          </p:cNvSpPr>
          <p:nvPr>
            <p:ph type="title"/>
          </p:nvPr>
        </p:nvSpPr>
        <p:spPr bwMode="auto">
          <a:xfrm>
            <a:off x="179512" y="116632"/>
            <a:ext cx="8597205"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rtl="0"/>
            <a:r>
              <a:rPr lang="en-US" sz="2400" dirty="0"/>
              <a:t>(</a:t>
            </a:r>
            <a:r>
              <a:rPr lang="en-US" sz="2200" dirty="0"/>
              <a:t>a) </a:t>
            </a:r>
            <a:r>
              <a:rPr lang="en-US" sz="2200" b="1" dirty="0"/>
              <a:t> Optical Absorption Spectroscopy</a:t>
            </a:r>
            <a:r>
              <a:rPr lang="en-US" sz="2200" dirty="0"/>
              <a:t/>
            </a:r>
            <a:br>
              <a:rPr lang="en-US" sz="2200" dirty="0"/>
            </a:br>
            <a:r>
              <a:rPr lang="en-US" sz="2200" b="1" u="sng" dirty="0"/>
              <a:t>Ultraviolet-</a:t>
            </a:r>
            <a:r>
              <a:rPr lang="en-US" sz="2200" b="1" u="sng" dirty="0" err="1"/>
              <a:t>VIsible</a:t>
            </a:r>
            <a:r>
              <a:rPr lang="en-US" sz="2200" b="1" u="sng" dirty="0"/>
              <a:t> Spectroscopy (</a:t>
            </a:r>
            <a:r>
              <a:rPr lang="en-US" sz="2200" u="sng" dirty="0"/>
              <a:t> </a:t>
            </a:r>
            <a:r>
              <a:rPr lang="en-US" sz="2200" b="1" u="sng" dirty="0"/>
              <a:t>UV-visible spectroscopy)</a:t>
            </a:r>
            <a:endParaRPr lang="en-US" sz="2200" dirty="0"/>
          </a:p>
        </p:txBody>
      </p:sp>
      <p:sp>
        <p:nvSpPr>
          <p:cNvPr id="3" name="Rectangle 2"/>
          <p:cNvSpPr/>
          <p:nvPr/>
        </p:nvSpPr>
        <p:spPr>
          <a:xfrm>
            <a:off x="179512" y="908720"/>
            <a:ext cx="8856984" cy="4401205"/>
          </a:xfrm>
          <a:prstGeom prst="rect">
            <a:avLst/>
          </a:prstGeom>
        </p:spPr>
        <p:txBody>
          <a:bodyPr wrap="square">
            <a:spAutoFit/>
          </a:bodyPr>
          <a:lstStyle/>
          <a:p>
            <a:pPr algn="just" rtl="0"/>
            <a:r>
              <a:rPr lang="en-US" sz="2000" dirty="0" smtClean="0">
                <a:cs typeface="+mj-cs"/>
              </a:rPr>
              <a:t>ultraviolet-visible </a:t>
            </a:r>
            <a:r>
              <a:rPr lang="en-US" sz="2000" dirty="0">
                <a:cs typeface="+mj-cs"/>
              </a:rPr>
              <a:t>spectrophotometer (UV- Vis) involves the spectroscopy of photons in the UV-Visible region. It uses light in the visible and adjacent near ultraviolet (UV) and near infrared (NIR) ranges. In this region of the electromagnetic spectrum, molecules undergo electronic transitions. UV-Vis Spectrophotometers are mainly used to measure transmission or absorption in liquids and transparent or opaque solids. It does so by sending a beam of light through the sample and then monitoring the remaining light in a detector. In the case of a UV-Vis spectrophotometer the light is in</a:t>
            </a:r>
            <a:r>
              <a:rPr lang="en-US" sz="2000" b="1" dirty="0">
                <a:cs typeface="+mj-cs"/>
              </a:rPr>
              <a:t> </a:t>
            </a:r>
            <a:r>
              <a:rPr lang="en-US" sz="2000" dirty="0">
                <a:cs typeface="+mj-cs"/>
              </a:rPr>
              <a:t>the wavelength of 800 - 200nm, probing electronic transitions in the </a:t>
            </a:r>
            <a:r>
              <a:rPr lang="en-US" sz="2000" dirty="0" smtClean="0">
                <a:cs typeface="+mj-cs"/>
              </a:rPr>
              <a:t>sample. </a:t>
            </a:r>
          </a:p>
          <a:p>
            <a:pPr algn="just" rtl="0"/>
            <a:r>
              <a:rPr lang="en-US" sz="2000" dirty="0" smtClean="0"/>
              <a:t>When </a:t>
            </a:r>
            <a:r>
              <a:rPr lang="en-US" sz="2000" dirty="0"/>
              <a:t>sample molecules are exposed to light having an energy that matches a possible electronic transition within the molecule, some of the light energy will be absorbed as the electron is promoted to a higher energy </a:t>
            </a:r>
            <a:r>
              <a:rPr lang="en-US" sz="2000" dirty="0" smtClean="0"/>
              <a:t>orbital. </a:t>
            </a:r>
            <a:r>
              <a:rPr lang="en-US" sz="2000" dirty="0"/>
              <a:t>A spectrophotometer records the wavelengths at which absorption occurs, together with the degree of absorption at each wavelength</a:t>
            </a:r>
            <a:r>
              <a:rPr lang="en-US" sz="2000" dirty="0" smtClean="0"/>
              <a:t>.</a:t>
            </a:r>
            <a:endParaRPr lang="ar-SA" sz="2000" dirty="0"/>
          </a:p>
        </p:txBody>
      </p:sp>
    </p:spTree>
    <p:extLst>
      <p:ext uri="{BB962C8B-B14F-4D97-AF65-F5344CB8AC3E}">
        <p14:creationId xmlns:p14="http://schemas.microsoft.com/office/powerpoint/2010/main" val="425334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0648"/>
            <a:ext cx="8424936" cy="4770537"/>
          </a:xfrm>
          <a:prstGeom prst="rect">
            <a:avLst/>
          </a:prstGeom>
        </p:spPr>
        <p:txBody>
          <a:bodyPr wrap="square">
            <a:spAutoFit/>
          </a:bodyPr>
          <a:lstStyle/>
          <a:p>
            <a:pPr algn="just" rtl="0"/>
            <a:r>
              <a:rPr lang="en-US" b="1" dirty="0">
                <a:cs typeface="+mj-cs"/>
              </a:rPr>
              <a:t>(</a:t>
            </a:r>
            <a:r>
              <a:rPr lang="en-US" sz="2400" dirty="0">
                <a:cs typeface="+mj-cs"/>
              </a:rPr>
              <a:t>b  </a:t>
            </a:r>
            <a:r>
              <a:rPr lang="en-US" sz="2400" b="1" dirty="0">
                <a:cs typeface="+mj-cs"/>
              </a:rPr>
              <a:t>) </a:t>
            </a:r>
            <a:r>
              <a:rPr lang="en-US" sz="2400" b="1" dirty="0" err="1">
                <a:cs typeface="+mj-cs"/>
              </a:rPr>
              <a:t>Photoiuminescence</a:t>
            </a:r>
            <a:r>
              <a:rPr lang="en-US" sz="2400" b="1" dirty="0">
                <a:cs typeface="+mj-cs"/>
              </a:rPr>
              <a:t> Spectroscopy:</a:t>
            </a:r>
            <a:endParaRPr lang="en-US" sz="2400" dirty="0">
              <a:cs typeface="+mj-cs"/>
            </a:endParaRPr>
          </a:p>
          <a:p>
            <a:pPr algn="just" rtl="0"/>
            <a:r>
              <a:rPr lang="en-US" sz="2000" dirty="0">
                <a:cs typeface="+mj-cs"/>
              </a:rPr>
              <a:t>Photoluminescence (PL) is a process in which a substance absorbs photons (electromagnetic radiation) and then re-radiates photons. Quantum mechanically, this can be described as an excitation to a higher energy state and then a return to a lower energy state accompanied by the emission of a photon.</a:t>
            </a:r>
          </a:p>
          <a:p>
            <a:pPr algn="just" rtl="0"/>
            <a:r>
              <a:rPr lang="en-US" sz="2000" dirty="0">
                <a:cs typeface="+mj-cs"/>
              </a:rPr>
              <a:t>If a light particle (photon) has an energy greater than the band gap energy, then it can be absorbed and thereby raise an electron from the valence band up to the conduction band across the forbidden energy gap. In this process of </a:t>
            </a:r>
            <a:r>
              <a:rPr lang="en-US" sz="2000" dirty="0" err="1">
                <a:cs typeface="+mj-cs"/>
              </a:rPr>
              <a:t>photoexcitation</a:t>
            </a:r>
            <a:r>
              <a:rPr lang="en-US" sz="2000" dirty="0">
                <a:cs typeface="+mj-cs"/>
              </a:rPr>
              <a:t>, the electron generally has excess energy which it loses before coming to rest at the lowest energy in the conduction band. At this point the electron energy eventually falls back down to the valence band. As this happens, the energy it loses is converted back into a luminescent photon which is emitted from the material. Thus the energy of the emitted photon is a direct measure of the band gap energy, </a:t>
            </a:r>
            <a:r>
              <a:rPr lang="en-US" sz="2000" dirty="0" err="1">
                <a:cs typeface="+mj-cs"/>
              </a:rPr>
              <a:t>Eg</a:t>
            </a:r>
            <a:r>
              <a:rPr lang="en-US" sz="2000" dirty="0">
                <a:cs typeface="+mj-cs"/>
              </a:rPr>
              <a:t>. The process of photon excitation followed by photon emission is called photoluminescence</a:t>
            </a:r>
            <a:endParaRPr lang="ar-SA" sz="2000" dirty="0">
              <a:cs typeface="+mj-cs"/>
            </a:endParaRPr>
          </a:p>
        </p:txBody>
      </p:sp>
    </p:spTree>
    <p:extLst>
      <p:ext uri="{BB962C8B-B14F-4D97-AF65-F5344CB8AC3E}">
        <p14:creationId xmlns:p14="http://schemas.microsoft.com/office/powerpoint/2010/main" val="265073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546550" cy="6001643"/>
          </a:xfrm>
          <a:prstGeom prst="rect">
            <a:avLst/>
          </a:prstGeom>
        </p:spPr>
        <p:txBody>
          <a:bodyPr wrap="square">
            <a:spAutoFit/>
          </a:bodyPr>
          <a:lstStyle/>
          <a:p>
            <a:pPr algn="just" rtl="0"/>
            <a:r>
              <a:rPr lang="en-US" sz="2400" dirty="0"/>
              <a:t>(c)</a:t>
            </a:r>
            <a:r>
              <a:rPr lang="en-US" sz="2400" b="1" dirty="0"/>
              <a:t> FTIR and Raman spectroscop</a:t>
            </a:r>
            <a:r>
              <a:rPr lang="en-US" sz="2000" b="1" dirty="0"/>
              <a:t>y </a:t>
            </a:r>
            <a:endParaRPr lang="en-US" sz="2000" dirty="0"/>
          </a:p>
          <a:p>
            <a:pPr algn="just" rtl="0"/>
            <a:r>
              <a:rPr lang="en-US" sz="2000" dirty="0">
                <a:cs typeface="+mj-cs"/>
              </a:rPr>
              <a:t>FTIR and Raman Spectroscopy as Non-Destructive Inspection Methods for Aerospace and other Industries. A wide range of non-destructive testing methods such as IR thermography or fluorescent penetration rely on the detection of light to measure a physical change in the material under inspection. </a:t>
            </a:r>
            <a:r>
              <a:rPr lang="en-US" sz="2000" b="1" dirty="0">
                <a:solidFill>
                  <a:srgbClr val="FF0000"/>
                </a:solidFill>
                <a:cs typeface="+mj-cs"/>
              </a:rPr>
              <a:t>FTIR (Fourier Transform Infrared</a:t>
            </a:r>
            <a:r>
              <a:rPr lang="en-US" sz="2000" dirty="0">
                <a:cs typeface="+mj-cs"/>
              </a:rPr>
              <a:t>) spectroscopy extends the use of light in the mid-infrared wavelength region to monitor chemical changes on the surface of a material that can affect the strength and/or performance of that material. </a:t>
            </a:r>
            <a:r>
              <a:rPr lang="en-US" sz="2000" b="1" dirty="0">
                <a:solidFill>
                  <a:srgbClr val="FF0000"/>
                </a:solidFill>
                <a:cs typeface="+mj-cs"/>
              </a:rPr>
              <a:t>Raman spectroscopy</a:t>
            </a:r>
            <a:r>
              <a:rPr lang="en-US" sz="2000" dirty="0">
                <a:cs typeface="+mj-cs"/>
              </a:rPr>
              <a:t> is an analogous analysis method that provides information on the chemical composition of a material on the surface of a structure. Both methods offer chemical information that is often not available by traditional NDT methods. </a:t>
            </a:r>
            <a:endParaRPr lang="en-US" sz="2000" dirty="0" smtClean="0">
              <a:cs typeface="+mj-cs"/>
            </a:endParaRPr>
          </a:p>
          <a:p>
            <a:pPr algn="just" rtl="0"/>
            <a:r>
              <a:rPr lang="en-US" sz="2000" dirty="0">
                <a:cs typeface="+mj-cs"/>
              </a:rPr>
              <a:t>FTIR uses light in the mid-infrared wavelength region to obtain chemical information from a surface. Light in the mid-IR wavelength region illuminates a surface, and the FTIR system monitors light that is reflected off the surface. The chemical composition of the surface modifies the reflectance characteristics of the light at different wavelengths. An FTIR system can be used to provide a chemical signature of the material on the surface. </a:t>
            </a:r>
          </a:p>
          <a:p>
            <a:pPr algn="just" rtl="0"/>
            <a:endParaRPr lang="en-US" sz="2000" dirty="0" smtClean="0">
              <a:cs typeface="+mj-cs"/>
            </a:endParaRPr>
          </a:p>
        </p:txBody>
      </p:sp>
    </p:spTree>
    <p:extLst>
      <p:ext uri="{BB962C8B-B14F-4D97-AF65-F5344CB8AC3E}">
        <p14:creationId xmlns:p14="http://schemas.microsoft.com/office/powerpoint/2010/main" val="18728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4475" y="610136"/>
            <a:ext cx="8740013" cy="6247864"/>
          </a:xfrm>
          <a:prstGeom prst="rect">
            <a:avLst/>
          </a:prstGeom>
        </p:spPr>
        <p:txBody>
          <a:bodyPr wrap="square">
            <a:spAutoFit/>
          </a:bodyPr>
          <a:lstStyle/>
          <a:p>
            <a:pPr algn="l" rtl="0"/>
            <a:r>
              <a:rPr lang="en-US" sz="2000" dirty="0">
                <a:cs typeface="+mj-cs"/>
              </a:rPr>
              <a:t>Raman spectroscopy is related to FTIR spectroscopy. In a Raman measurement, a surface is illuminated with a laser. The Raman spectrometer monitors light that is scattered off the surface. As with FTIR, the specific wavelengths of scattered light are related to the chemical composition of the surface. Each technique offers advantages for specific applications, and the measurement can be tailored to be optimized to obtain the optimal results. </a:t>
            </a:r>
          </a:p>
          <a:p>
            <a:pPr algn="just" rtl="0"/>
            <a:r>
              <a:rPr lang="en-US" sz="2000" dirty="0">
                <a:cs typeface="+mj-cs"/>
              </a:rPr>
              <a:t>FTIR and Raman spectroscopic methods provide information on the chemical composition of a material. In situations where an unknown material is found after operation of a device, these techniques can be used to identify the material and often, the cause of the failure can be identified. As an example,  FTIR and Raman spectroscopy can be used for measuring the thickness of coatings on a surface. The chemical signatures measured by FTIR and Raman spectroscopy often permit the coating thickness to be measured in the presence of other coatings that are made up of different materials. Typical examples of this work include the thickness of primer coatings and the thickness of </a:t>
            </a:r>
            <a:r>
              <a:rPr lang="en-US" sz="2000" dirty="0" err="1">
                <a:cs typeface="+mj-cs"/>
              </a:rPr>
              <a:t>anodization</a:t>
            </a:r>
            <a:r>
              <a:rPr lang="en-US" sz="2000" dirty="0">
                <a:cs typeface="+mj-cs"/>
              </a:rPr>
              <a:t> coatings on metallic substrates. </a:t>
            </a:r>
          </a:p>
          <a:p>
            <a:pPr algn="just" rtl="0"/>
            <a:r>
              <a:rPr lang="en-US" sz="2000" dirty="0">
                <a:cs typeface="+mj-cs"/>
              </a:rPr>
              <a:t>Also ,Composite materials may consist of a number of different resin systems. FTIR and Raman spectroscopy can be used to classify these different resins for recycling and disposal purposes. </a:t>
            </a:r>
          </a:p>
          <a:p>
            <a:pPr algn="l" rtl="0"/>
            <a:endParaRPr lang="en-US" sz="2000" dirty="0">
              <a:cs typeface="+mj-cs"/>
            </a:endParaRPr>
          </a:p>
        </p:txBody>
      </p:sp>
    </p:spTree>
    <p:extLst>
      <p:ext uri="{BB962C8B-B14F-4D97-AF65-F5344CB8AC3E}">
        <p14:creationId xmlns:p14="http://schemas.microsoft.com/office/powerpoint/2010/main" val="412397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31" y="404664"/>
            <a:ext cx="9036496" cy="5909310"/>
          </a:xfrm>
          <a:prstGeom prst="rect">
            <a:avLst/>
          </a:prstGeom>
        </p:spPr>
        <p:txBody>
          <a:bodyPr wrap="square">
            <a:spAutoFit/>
          </a:bodyPr>
          <a:lstStyle/>
          <a:p>
            <a:pPr algn="just" rtl="0">
              <a:lnSpc>
                <a:spcPct val="150000"/>
              </a:lnSpc>
            </a:pPr>
            <a:r>
              <a:rPr lang="en-US" sz="2400" b="1" u="sng" dirty="0">
                <a:cs typeface="+mj-cs"/>
              </a:rPr>
              <a:t>5.2.2  Structural Characterization</a:t>
            </a:r>
            <a:endParaRPr lang="en-US" sz="2400" dirty="0">
              <a:cs typeface="+mj-cs"/>
            </a:endParaRPr>
          </a:p>
          <a:p>
            <a:pPr algn="just" rtl="0">
              <a:lnSpc>
                <a:spcPct val="150000"/>
              </a:lnSpc>
            </a:pPr>
            <a:r>
              <a:rPr lang="en-US" sz="2000" dirty="0">
                <a:cs typeface="+mj-cs"/>
              </a:rPr>
              <a:t>Variation in the size of nanoparticle determines the optical properties of the material. </a:t>
            </a:r>
            <a:r>
              <a:rPr lang="en-US" sz="2000" dirty="0" err="1">
                <a:cs typeface="+mj-cs"/>
              </a:rPr>
              <a:t>Simillarly</a:t>
            </a:r>
            <a:r>
              <a:rPr lang="en-US" sz="2000" dirty="0">
                <a:cs typeface="+mj-cs"/>
              </a:rPr>
              <a:t>, for different applications of the nanomaterial, the  information about the shape, lattice constants and </a:t>
            </a:r>
            <a:r>
              <a:rPr lang="en-US" sz="2000" dirty="0" err="1">
                <a:cs typeface="+mj-cs"/>
              </a:rPr>
              <a:t>crystallinity</a:t>
            </a:r>
            <a:r>
              <a:rPr lang="en-US" sz="2000" dirty="0">
                <a:cs typeface="+mj-cs"/>
              </a:rPr>
              <a:t> are important. To know the size, shape, lattice constants and </a:t>
            </a:r>
            <a:r>
              <a:rPr lang="en-US" sz="2000" dirty="0" err="1">
                <a:cs typeface="+mj-cs"/>
              </a:rPr>
              <a:t>crystallinity</a:t>
            </a:r>
            <a:r>
              <a:rPr lang="en-US" sz="2000" dirty="0">
                <a:cs typeface="+mj-cs"/>
              </a:rPr>
              <a:t> of the material, structural characterization is done. The techniques are </a:t>
            </a:r>
          </a:p>
          <a:p>
            <a:pPr algn="just" rtl="0">
              <a:lnSpc>
                <a:spcPct val="150000"/>
              </a:lnSpc>
            </a:pPr>
            <a:r>
              <a:rPr lang="en-US" sz="2400" b="1" dirty="0">
                <a:cs typeface="+mj-cs"/>
              </a:rPr>
              <a:t>5.2.2.1 X-ray diffraction technique</a:t>
            </a:r>
            <a:endParaRPr lang="en-US" sz="2400" dirty="0">
              <a:cs typeface="+mj-cs"/>
            </a:endParaRPr>
          </a:p>
          <a:p>
            <a:pPr algn="just" rtl="0">
              <a:lnSpc>
                <a:spcPct val="150000"/>
              </a:lnSpc>
            </a:pPr>
            <a:r>
              <a:rPr lang="en-US" sz="2400" b="1" dirty="0">
                <a:cs typeface="+mj-cs"/>
              </a:rPr>
              <a:t>5.2.2.2  Electron microscopy:</a:t>
            </a:r>
            <a:endParaRPr lang="en-US" sz="2400" dirty="0">
              <a:cs typeface="+mj-cs"/>
            </a:endParaRPr>
          </a:p>
          <a:p>
            <a:pPr algn="just" rtl="0">
              <a:lnSpc>
                <a:spcPct val="150000"/>
              </a:lnSpc>
            </a:pPr>
            <a:r>
              <a:rPr lang="en-US" sz="2000" dirty="0">
                <a:cs typeface="+mj-cs"/>
              </a:rPr>
              <a:t>a) Scanning Electron Microscopy (SEM)</a:t>
            </a:r>
          </a:p>
          <a:p>
            <a:pPr algn="just" rtl="0">
              <a:lnSpc>
                <a:spcPct val="150000"/>
              </a:lnSpc>
            </a:pPr>
            <a:r>
              <a:rPr lang="en-US" sz="2000" dirty="0">
                <a:cs typeface="+mj-cs"/>
              </a:rPr>
              <a:t>b) Transmission Electron Microscopy(TEM)</a:t>
            </a:r>
          </a:p>
          <a:p>
            <a:pPr algn="just" rtl="0">
              <a:lnSpc>
                <a:spcPct val="150000"/>
              </a:lnSpc>
            </a:pPr>
            <a:r>
              <a:rPr lang="en-US" sz="2000" dirty="0">
                <a:cs typeface="+mj-cs"/>
              </a:rPr>
              <a:t>c) Atomic Force Microscopy (AFM)</a:t>
            </a:r>
          </a:p>
          <a:p>
            <a:pPr algn="just" rtl="0">
              <a:lnSpc>
                <a:spcPct val="150000"/>
              </a:lnSpc>
            </a:pPr>
            <a:endParaRPr lang="en-US" sz="2000" dirty="0">
              <a:cs typeface="+mj-cs"/>
            </a:endParaRPr>
          </a:p>
        </p:txBody>
      </p:sp>
    </p:spTree>
    <p:extLst>
      <p:ext uri="{BB962C8B-B14F-4D97-AF65-F5344CB8AC3E}">
        <p14:creationId xmlns:p14="http://schemas.microsoft.com/office/powerpoint/2010/main" val="163210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3205</Words>
  <Application>Microsoft Office PowerPoint</Application>
  <PresentationFormat>On-screen Show (4:3)</PresentationFormat>
  <Paragraphs>91</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Nanostructured Materials                            lecture-5                                 </vt:lpstr>
      <vt:lpstr>NANOMATERIALS CHARACTERIZATION ISSUES </vt:lpstr>
      <vt:lpstr>PowerPoint Presentation</vt:lpstr>
      <vt:lpstr> Optical Spectroscopy:</vt:lpstr>
      <vt:lpstr>(a)  Optical Absorption Spectroscopy Ultraviolet-VIsible Spectroscopy ( UV-visible spectroscopy)</vt:lpstr>
      <vt:lpstr>PowerPoint Presentation</vt:lpstr>
      <vt:lpstr>PowerPoint Presentation</vt:lpstr>
      <vt:lpstr>PowerPoint Presentation</vt:lpstr>
      <vt:lpstr>PowerPoint Presentation</vt:lpstr>
      <vt:lpstr>PowerPoint Presentation</vt:lpstr>
      <vt:lpstr>X-Ray Diffraction  How it works?</vt:lpstr>
      <vt:lpstr>Sample preparation </vt:lpstr>
      <vt:lpstr>Data collection and analysis</vt:lpstr>
      <vt:lpstr>PowerPoint Presentation</vt:lpstr>
      <vt:lpstr>PowerPoint Presentation</vt:lpstr>
      <vt:lpstr>PowerPoint Presentation</vt:lpstr>
      <vt:lpstr>Electron microscopy: a) Scanning Electron Microscope (SEM) </vt:lpstr>
      <vt:lpstr>PowerPoint Presentation</vt:lpstr>
      <vt:lpstr>PowerPoint Presentation</vt:lpstr>
      <vt:lpstr> c) Atomic Force Microscopy (AFM)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89</cp:revision>
  <dcterms:created xsi:type="dcterms:W3CDTF">2015-12-06T18:43:31Z</dcterms:created>
  <dcterms:modified xsi:type="dcterms:W3CDTF">2019-04-28T20:25:05Z</dcterms:modified>
</cp:coreProperties>
</file>